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7" r:id="rId4"/>
    <p:sldId id="258" r:id="rId5"/>
    <p:sldId id="259" r:id="rId6"/>
    <p:sldId id="265" r:id="rId7"/>
    <p:sldId id="260" r:id="rId8"/>
    <p:sldId id="263" r:id="rId9"/>
    <p:sldId id="261" r:id="rId10"/>
    <p:sldId id="262" r:id="rId11"/>
    <p:sldId id="266" r:id="rId12"/>
    <p:sldId id="267" r:id="rId13"/>
    <p:sldId id="268" r:id="rId14"/>
    <p:sldId id="269" r:id="rId15"/>
    <p:sldId id="270" r:id="rId16"/>
    <p:sldId id="271" r:id="rId17"/>
    <p:sldId id="275" r:id="rId18"/>
    <p:sldId id="272" r:id="rId19"/>
    <p:sldId id="273" r:id="rId20"/>
    <p:sldId id="274" r:id="rId21"/>
    <p:sldId id="276" r:id="rId22"/>
    <p:sldId id="277" r:id="rId23"/>
    <p:sldId id="280" r:id="rId24"/>
    <p:sldId id="278" r:id="rId25"/>
    <p:sldId id="281" r:id="rId26"/>
    <p:sldId id="279"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1F226FA-5A1C-417E-98FE-B60B515BB446}">
          <p14:sldIdLst>
            <p14:sldId id="256"/>
            <p14:sldId id="264"/>
            <p14:sldId id="257"/>
            <p14:sldId id="258"/>
            <p14:sldId id="259"/>
            <p14:sldId id="265"/>
            <p14:sldId id="260"/>
            <p14:sldId id="263"/>
          </p14:sldIdLst>
        </p14:section>
        <p14:section name="Untitled Section" id="{2324CAF3-EB80-472D-8013-E657C1164D2D}">
          <p14:sldIdLst>
            <p14:sldId id="261"/>
            <p14:sldId id="262"/>
            <p14:sldId id="266"/>
            <p14:sldId id="267"/>
            <p14:sldId id="268"/>
            <p14:sldId id="269"/>
            <p14:sldId id="270"/>
            <p14:sldId id="271"/>
            <p14:sldId id="275"/>
            <p14:sldId id="272"/>
            <p14:sldId id="273"/>
            <p14:sldId id="274"/>
            <p14:sldId id="276"/>
            <p14:sldId id="277"/>
            <p14:sldId id="280"/>
            <p14:sldId id="278"/>
            <p14:sldId id="281"/>
            <p14:sldId id="279"/>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68DA-7083-E894-9643-E119DDA29A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023515-C8CC-C5E9-69EF-97656661A4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69787B-3E22-25F0-EFF4-E0E7E8A3A77B}"/>
              </a:ext>
            </a:extLst>
          </p:cNvPr>
          <p:cNvSpPr>
            <a:spLocks noGrp="1"/>
          </p:cNvSpPr>
          <p:nvPr>
            <p:ph type="dt" sz="half" idx="10"/>
          </p:nvPr>
        </p:nvSpPr>
        <p:spPr/>
        <p:txBody>
          <a:bodyPr/>
          <a:lstStyle/>
          <a:p>
            <a:fld id="{F0B7DF90-6A19-42AB-88EB-31558F160FCB}" type="datetimeFigureOut">
              <a:rPr lang="en-US" smtClean="0"/>
              <a:t>11/21/2024</a:t>
            </a:fld>
            <a:endParaRPr lang="en-US"/>
          </a:p>
        </p:txBody>
      </p:sp>
      <p:sp>
        <p:nvSpPr>
          <p:cNvPr id="5" name="Footer Placeholder 4">
            <a:extLst>
              <a:ext uri="{FF2B5EF4-FFF2-40B4-BE49-F238E27FC236}">
                <a16:creationId xmlns:a16="http://schemas.microsoft.com/office/drawing/2014/main" id="{B410138E-77DE-1A77-9D8D-E16A176CC7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E620F-3321-7B3D-8CEE-97E9AA9F65F2}"/>
              </a:ext>
            </a:extLst>
          </p:cNvPr>
          <p:cNvSpPr>
            <a:spLocks noGrp="1"/>
          </p:cNvSpPr>
          <p:nvPr>
            <p:ph type="sldNum" sz="quarter" idx="12"/>
          </p:nvPr>
        </p:nvSpPr>
        <p:spPr/>
        <p:txBody>
          <a:bodyPr/>
          <a:lstStyle/>
          <a:p>
            <a:fld id="{62DBA4C1-D945-420D-8509-81F390139B20}" type="slidenum">
              <a:rPr lang="en-US" smtClean="0"/>
              <a:t>‹#›</a:t>
            </a:fld>
            <a:endParaRPr lang="en-US"/>
          </a:p>
        </p:txBody>
      </p:sp>
    </p:spTree>
    <p:extLst>
      <p:ext uri="{BB962C8B-B14F-4D97-AF65-F5344CB8AC3E}">
        <p14:creationId xmlns:p14="http://schemas.microsoft.com/office/powerpoint/2010/main" val="2857680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94890-5203-E6FA-B1E2-1804848E97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C411F9-9265-B29D-B211-A850EC7FC0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E9109E-ADCC-A4BA-161C-C2737A5A0538}"/>
              </a:ext>
            </a:extLst>
          </p:cNvPr>
          <p:cNvSpPr>
            <a:spLocks noGrp="1"/>
          </p:cNvSpPr>
          <p:nvPr>
            <p:ph type="dt" sz="half" idx="10"/>
          </p:nvPr>
        </p:nvSpPr>
        <p:spPr/>
        <p:txBody>
          <a:bodyPr/>
          <a:lstStyle/>
          <a:p>
            <a:fld id="{F0B7DF90-6A19-42AB-88EB-31558F160FCB}" type="datetimeFigureOut">
              <a:rPr lang="en-US" smtClean="0"/>
              <a:t>11/21/2024</a:t>
            </a:fld>
            <a:endParaRPr lang="en-US"/>
          </a:p>
        </p:txBody>
      </p:sp>
      <p:sp>
        <p:nvSpPr>
          <p:cNvPr id="5" name="Footer Placeholder 4">
            <a:extLst>
              <a:ext uri="{FF2B5EF4-FFF2-40B4-BE49-F238E27FC236}">
                <a16:creationId xmlns:a16="http://schemas.microsoft.com/office/drawing/2014/main" id="{4181AB8F-295A-C163-9D65-07AB1829F3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DE46B8-8CDC-2E13-6A81-F8DCCE43801C}"/>
              </a:ext>
            </a:extLst>
          </p:cNvPr>
          <p:cNvSpPr>
            <a:spLocks noGrp="1"/>
          </p:cNvSpPr>
          <p:nvPr>
            <p:ph type="sldNum" sz="quarter" idx="12"/>
          </p:nvPr>
        </p:nvSpPr>
        <p:spPr/>
        <p:txBody>
          <a:bodyPr/>
          <a:lstStyle/>
          <a:p>
            <a:fld id="{62DBA4C1-D945-420D-8509-81F390139B20}" type="slidenum">
              <a:rPr lang="en-US" smtClean="0"/>
              <a:t>‹#›</a:t>
            </a:fld>
            <a:endParaRPr lang="en-US"/>
          </a:p>
        </p:txBody>
      </p:sp>
    </p:spTree>
    <p:extLst>
      <p:ext uri="{BB962C8B-B14F-4D97-AF65-F5344CB8AC3E}">
        <p14:creationId xmlns:p14="http://schemas.microsoft.com/office/powerpoint/2010/main" val="4188440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8282D4-42B5-F5DB-BCAD-82402CF115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123C4B-2558-D382-904C-C62EE098D4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58F61-0E0A-8C3C-421A-8C6B225DE238}"/>
              </a:ext>
            </a:extLst>
          </p:cNvPr>
          <p:cNvSpPr>
            <a:spLocks noGrp="1"/>
          </p:cNvSpPr>
          <p:nvPr>
            <p:ph type="dt" sz="half" idx="10"/>
          </p:nvPr>
        </p:nvSpPr>
        <p:spPr/>
        <p:txBody>
          <a:bodyPr/>
          <a:lstStyle/>
          <a:p>
            <a:fld id="{F0B7DF90-6A19-42AB-88EB-31558F160FCB}" type="datetimeFigureOut">
              <a:rPr lang="en-US" smtClean="0"/>
              <a:t>11/21/2024</a:t>
            </a:fld>
            <a:endParaRPr lang="en-US"/>
          </a:p>
        </p:txBody>
      </p:sp>
      <p:sp>
        <p:nvSpPr>
          <p:cNvPr id="5" name="Footer Placeholder 4">
            <a:extLst>
              <a:ext uri="{FF2B5EF4-FFF2-40B4-BE49-F238E27FC236}">
                <a16:creationId xmlns:a16="http://schemas.microsoft.com/office/drawing/2014/main" id="{B902C503-2E85-49CC-7109-12D396044A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36842-B73F-707C-CB5A-762F1C9C4375}"/>
              </a:ext>
            </a:extLst>
          </p:cNvPr>
          <p:cNvSpPr>
            <a:spLocks noGrp="1"/>
          </p:cNvSpPr>
          <p:nvPr>
            <p:ph type="sldNum" sz="quarter" idx="12"/>
          </p:nvPr>
        </p:nvSpPr>
        <p:spPr/>
        <p:txBody>
          <a:bodyPr/>
          <a:lstStyle/>
          <a:p>
            <a:fld id="{62DBA4C1-D945-420D-8509-81F390139B20}" type="slidenum">
              <a:rPr lang="en-US" smtClean="0"/>
              <a:t>‹#›</a:t>
            </a:fld>
            <a:endParaRPr lang="en-US"/>
          </a:p>
        </p:txBody>
      </p:sp>
    </p:spTree>
    <p:extLst>
      <p:ext uri="{BB962C8B-B14F-4D97-AF65-F5344CB8AC3E}">
        <p14:creationId xmlns:p14="http://schemas.microsoft.com/office/powerpoint/2010/main" val="3280466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9E11-2C20-6BCB-24C6-98A43FB859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881B65-E502-8EDE-77DC-38AA8C5464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1223A9-73D1-6F03-2119-788F218DD2AC}"/>
              </a:ext>
            </a:extLst>
          </p:cNvPr>
          <p:cNvSpPr>
            <a:spLocks noGrp="1"/>
          </p:cNvSpPr>
          <p:nvPr>
            <p:ph type="dt" sz="half" idx="10"/>
          </p:nvPr>
        </p:nvSpPr>
        <p:spPr/>
        <p:txBody>
          <a:bodyPr/>
          <a:lstStyle/>
          <a:p>
            <a:fld id="{F0B7DF90-6A19-42AB-88EB-31558F160FCB}" type="datetimeFigureOut">
              <a:rPr lang="en-US" smtClean="0"/>
              <a:t>11/21/2024</a:t>
            </a:fld>
            <a:endParaRPr lang="en-US"/>
          </a:p>
        </p:txBody>
      </p:sp>
      <p:sp>
        <p:nvSpPr>
          <p:cNvPr id="5" name="Footer Placeholder 4">
            <a:extLst>
              <a:ext uri="{FF2B5EF4-FFF2-40B4-BE49-F238E27FC236}">
                <a16:creationId xmlns:a16="http://schemas.microsoft.com/office/drawing/2014/main" id="{47941896-DA69-6BF2-44AF-B11B4124E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17E190-7F29-993A-0288-8FA5D61427FA}"/>
              </a:ext>
            </a:extLst>
          </p:cNvPr>
          <p:cNvSpPr>
            <a:spLocks noGrp="1"/>
          </p:cNvSpPr>
          <p:nvPr>
            <p:ph type="sldNum" sz="quarter" idx="12"/>
          </p:nvPr>
        </p:nvSpPr>
        <p:spPr/>
        <p:txBody>
          <a:bodyPr/>
          <a:lstStyle/>
          <a:p>
            <a:fld id="{62DBA4C1-D945-420D-8509-81F390139B20}" type="slidenum">
              <a:rPr lang="en-US" smtClean="0"/>
              <a:t>‹#›</a:t>
            </a:fld>
            <a:endParaRPr lang="en-US"/>
          </a:p>
        </p:txBody>
      </p:sp>
    </p:spTree>
    <p:extLst>
      <p:ext uri="{BB962C8B-B14F-4D97-AF65-F5344CB8AC3E}">
        <p14:creationId xmlns:p14="http://schemas.microsoft.com/office/powerpoint/2010/main" val="777843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C6B69-E3D2-1D6C-320C-F7702B42ED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F506D4-9295-193C-E0BD-C8F95D92223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2E8770-235A-0EC9-AD9B-F1E447EA6E5D}"/>
              </a:ext>
            </a:extLst>
          </p:cNvPr>
          <p:cNvSpPr>
            <a:spLocks noGrp="1"/>
          </p:cNvSpPr>
          <p:nvPr>
            <p:ph type="dt" sz="half" idx="10"/>
          </p:nvPr>
        </p:nvSpPr>
        <p:spPr/>
        <p:txBody>
          <a:bodyPr/>
          <a:lstStyle/>
          <a:p>
            <a:fld id="{F0B7DF90-6A19-42AB-88EB-31558F160FCB}" type="datetimeFigureOut">
              <a:rPr lang="en-US" smtClean="0"/>
              <a:t>11/21/2024</a:t>
            </a:fld>
            <a:endParaRPr lang="en-US"/>
          </a:p>
        </p:txBody>
      </p:sp>
      <p:sp>
        <p:nvSpPr>
          <p:cNvPr id="5" name="Footer Placeholder 4">
            <a:extLst>
              <a:ext uri="{FF2B5EF4-FFF2-40B4-BE49-F238E27FC236}">
                <a16:creationId xmlns:a16="http://schemas.microsoft.com/office/drawing/2014/main" id="{652AF32B-5895-4EC6-52D6-F3134A5FF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4B5923-1435-AF59-FABA-6E86E9932EDC}"/>
              </a:ext>
            </a:extLst>
          </p:cNvPr>
          <p:cNvSpPr>
            <a:spLocks noGrp="1"/>
          </p:cNvSpPr>
          <p:nvPr>
            <p:ph type="sldNum" sz="quarter" idx="12"/>
          </p:nvPr>
        </p:nvSpPr>
        <p:spPr/>
        <p:txBody>
          <a:bodyPr/>
          <a:lstStyle/>
          <a:p>
            <a:fld id="{62DBA4C1-D945-420D-8509-81F390139B20}" type="slidenum">
              <a:rPr lang="en-US" smtClean="0"/>
              <a:t>‹#›</a:t>
            </a:fld>
            <a:endParaRPr lang="en-US"/>
          </a:p>
        </p:txBody>
      </p:sp>
    </p:spTree>
    <p:extLst>
      <p:ext uri="{BB962C8B-B14F-4D97-AF65-F5344CB8AC3E}">
        <p14:creationId xmlns:p14="http://schemas.microsoft.com/office/powerpoint/2010/main" val="2485046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F2C69-6C5D-114B-0E0B-1C6B5F96E8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70DDDD-D47B-C749-EDEF-5E98C9FAA6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CBC4A9-4562-F059-E758-3D48C5803B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753085-1BF3-FDB1-D068-1706F80AF8E9}"/>
              </a:ext>
            </a:extLst>
          </p:cNvPr>
          <p:cNvSpPr>
            <a:spLocks noGrp="1"/>
          </p:cNvSpPr>
          <p:nvPr>
            <p:ph type="dt" sz="half" idx="10"/>
          </p:nvPr>
        </p:nvSpPr>
        <p:spPr/>
        <p:txBody>
          <a:bodyPr/>
          <a:lstStyle/>
          <a:p>
            <a:fld id="{F0B7DF90-6A19-42AB-88EB-31558F160FCB}" type="datetimeFigureOut">
              <a:rPr lang="en-US" smtClean="0"/>
              <a:t>11/21/2024</a:t>
            </a:fld>
            <a:endParaRPr lang="en-US"/>
          </a:p>
        </p:txBody>
      </p:sp>
      <p:sp>
        <p:nvSpPr>
          <p:cNvPr id="6" name="Footer Placeholder 5">
            <a:extLst>
              <a:ext uri="{FF2B5EF4-FFF2-40B4-BE49-F238E27FC236}">
                <a16:creationId xmlns:a16="http://schemas.microsoft.com/office/drawing/2014/main" id="{028708C1-BE3E-5B68-489F-193BDB2C8F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9D469E-A71D-1425-6FE8-CFC8B5A58699}"/>
              </a:ext>
            </a:extLst>
          </p:cNvPr>
          <p:cNvSpPr>
            <a:spLocks noGrp="1"/>
          </p:cNvSpPr>
          <p:nvPr>
            <p:ph type="sldNum" sz="quarter" idx="12"/>
          </p:nvPr>
        </p:nvSpPr>
        <p:spPr/>
        <p:txBody>
          <a:bodyPr/>
          <a:lstStyle/>
          <a:p>
            <a:fld id="{62DBA4C1-D945-420D-8509-81F390139B20}" type="slidenum">
              <a:rPr lang="en-US" smtClean="0"/>
              <a:t>‹#›</a:t>
            </a:fld>
            <a:endParaRPr lang="en-US"/>
          </a:p>
        </p:txBody>
      </p:sp>
    </p:spTree>
    <p:extLst>
      <p:ext uri="{BB962C8B-B14F-4D97-AF65-F5344CB8AC3E}">
        <p14:creationId xmlns:p14="http://schemas.microsoft.com/office/powerpoint/2010/main" val="2334751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7D243-D4FD-155C-0025-C273185713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14CB4A-A787-A935-7CE2-B11761FC60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D7C097-A2E8-25BF-FB48-69BDBBF378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A37527-31BF-8FDE-4D7D-8464BD1A57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372230-59C3-7FCA-874E-1B1DB7544B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0321FC-4256-DB49-4A30-4622C9E0286D}"/>
              </a:ext>
            </a:extLst>
          </p:cNvPr>
          <p:cNvSpPr>
            <a:spLocks noGrp="1"/>
          </p:cNvSpPr>
          <p:nvPr>
            <p:ph type="dt" sz="half" idx="10"/>
          </p:nvPr>
        </p:nvSpPr>
        <p:spPr/>
        <p:txBody>
          <a:bodyPr/>
          <a:lstStyle/>
          <a:p>
            <a:fld id="{F0B7DF90-6A19-42AB-88EB-31558F160FCB}" type="datetimeFigureOut">
              <a:rPr lang="en-US" smtClean="0"/>
              <a:t>11/21/2024</a:t>
            </a:fld>
            <a:endParaRPr lang="en-US"/>
          </a:p>
        </p:txBody>
      </p:sp>
      <p:sp>
        <p:nvSpPr>
          <p:cNvPr id="8" name="Footer Placeholder 7">
            <a:extLst>
              <a:ext uri="{FF2B5EF4-FFF2-40B4-BE49-F238E27FC236}">
                <a16:creationId xmlns:a16="http://schemas.microsoft.com/office/drawing/2014/main" id="{5C26F970-A7A0-F250-017E-85ECC939D5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100C9B-EA0F-54B5-A3A1-726F18738AFF}"/>
              </a:ext>
            </a:extLst>
          </p:cNvPr>
          <p:cNvSpPr>
            <a:spLocks noGrp="1"/>
          </p:cNvSpPr>
          <p:nvPr>
            <p:ph type="sldNum" sz="quarter" idx="12"/>
          </p:nvPr>
        </p:nvSpPr>
        <p:spPr/>
        <p:txBody>
          <a:bodyPr/>
          <a:lstStyle/>
          <a:p>
            <a:fld id="{62DBA4C1-D945-420D-8509-81F390139B20}" type="slidenum">
              <a:rPr lang="en-US" smtClean="0"/>
              <a:t>‹#›</a:t>
            </a:fld>
            <a:endParaRPr lang="en-US"/>
          </a:p>
        </p:txBody>
      </p:sp>
    </p:spTree>
    <p:extLst>
      <p:ext uri="{BB962C8B-B14F-4D97-AF65-F5344CB8AC3E}">
        <p14:creationId xmlns:p14="http://schemas.microsoft.com/office/powerpoint/2010/main" val="3503215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BC43-27C8-662D-06A9-EC33B678C3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CA7C73-58CE-35EE-F334-90B2E963BCA6}"/>
              </a:ext>
            </a:extLst>
          </p:cNvPr>
          <p:cNvSpPr>
            <a:spLocks noGrp="1"/>
          </p:cNvSpPr>
          <p:nvPr>
            <p:ph type="dt" sz="half" idx="10"/>
          </p:nvPr>
        </p:nvSpPr>
        <p:spPr/>
        <p:txBody>
          <a:bodyPr/>
          <a:lstStyle/>
          <a:p>
            <a:fld id="{F0B7DF90-6A19-42AB-88EB-31558F160FCB}" type="datetimeFigureOut">
              <a:rPr lang="en-US" smtClean="0"/>
              <a:t>11/21/2024</a:t>
            </a:fld>
            <a:endParaRPr lang="en-US"/>
          </a:p>
        </p:txBody>
      </p:sp>
      <p:sp>
        <p:nvSpPr>
          <p:cNvPr id="4" name="Footer Placeholder 3">
            <a:extLst>
              <a:ext uri="{FF2B5EF4-FFF2-40B4-BE49-F238E27FC236}">
                <a16:creationId xmlns:a16="http://schemas.microsoft.com/office/drawing/2014/main" id="{4DFFB5BE-3BC3-668E-EE7E-45C95DAA85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BD0A12-933F-77F3-31F0-80EB869F8F44}"/>
              </a:ext>
            </a:extLst>
          </p:cNvPr>
          <p:cNvSpPr>
            <a:spLocks noGrp="1"/>
          </p:cNvSpPr>
          <p:nvPr>
            <p:ph type="sldNum" sz="quarter" idx="12"/>
          </p:nvPr>
        </p:nvSpPr>
        <p:spPr/>
        <p:txBody>
          <a:bodyPr/>
          <a:lstStyle/>
          <a:p>
            <a:fld id="{62DBA4C1-D945-420D-8509-81F390139B20}" type="slidenum">
              <a:rPr lang="en-US" smtClean="0"/>
              <a:t>‹#›</a:t>
            </a:fld>
            <a:endParaRPr lang="en-US"/>
          </a:p>
        </p:txBody>
      </p:sp>
    </p:spTree>
    <p:extLst>
      <p:ext uri="{BB962C8B-B14F-4D97-AF65-F5344CB8AC3E}">
        <p14:creationId xmlns:p14="http://schemas.microsoft.com/office/powerpoint/2010/main" val="1095043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4E06F7-0B9E-8E98-C373-882C8202B05D}"/>
              </a:ext>
            </a:extLst>
          </p:cNvPr>
          <p:cNvSpPr>
            <a:spLocks noGrp="1"/>
          </p:cNvSpPr>
          <p:nvPr>
            <p:ph type="dt" sz="half" idx="10"/>
          </p:nvPr>
        </p:nvSpPr>
        <p:spPr/>
        <p:txBody>
          <a:bodyPr/>
          <a:lstStyle/>
          <a:p>
            <a:fld id="{F0B7DF90-6A19-42AB-88EB-31558F160FCB}" type="datetimeFigureOut">
              <a:rPr lang="en-US" smtClean="0"/>
              <a:t>11/21/2024</a:t>
            </a:fld>
            <a:endParaRPr lang="en-US"/>
          </a:p>
        </p:txBody>
      </p:sp>
      <p:sp>
        <p:nvSpPr>
          <p:cNvPr id="3" name="Footer Placeholder 2">
            <a:extLst>
              <a:ext uri="{FF2B5EF4-FFF2-40B4-BE49-F238E27FC236}">
                <a16:creationId xmlns:a16="http://schemas.microsoft.com/office/drawing/2014/main" id="{755A9579-6A18-E676-D4D2-49EE2A1C6C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9BB0F1-0ACF-2D22-FF3B-8188E7F9ACD1}"/>
              </a:ext>
            </a:extLst>
          </p:cNvPr>
          <p:cNvSpPr>
            <a:spLocks noGrp="1"/>
          </p:cNvSpPr>
          <p:nvPr>
            <p:ph type="sldNum" sz="quarter" idx="12"/>
          </p:nvPr>
        </p:nvSpPr>
        <p:spPr/>
        <p:txBody>
          <a:bodyPr/>
          <a:lstStyle/>
          <a:p>
            <a:fld id="{62DBA4C1-D945-420D-8509-81F390139B20}" type="slidenum">
              <a:rPr lang="en-US" smtClean="0"/>
              <a:t>‹#›</a:t>
            </a:fld>
            <a:endParaRPr lang="en-US"/>
          </a:p>
        </p:txBody>
      </p:sp>
    </p:spTree>
    <p:extLst>
      <p:ext uri="{BB962C8B-B14F-4D97-AF65-F5344CB8AC3E}">
        <p14:creationId xmlns:p14="http://schemas.microsoft.com/office/powerpoint/2010/main" val="1959644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E4EA4-2BE9-ECCD-784E-19FBFE035F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381D76-3981-0CB6-F178-EBA419E3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E71CCD-69E9-A38E-0ADF-B02C1610E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D322B1-A7F7-2B46-F461-B4C4C05A9E27}"/>
              </a:ext>
            </a:extLst>
          </p:cNvPr>
          <p:cNvSpPr>
            <a:spLocks noGrp="1"/>
          </p:cNvSpPr>
          <p:nvPr>
            <p:ph type="dt" sz="half" idx="10"/>
          </p:nvPr>
        </p:nvSpPr>
        <p:spPr/>
        <p:txBody>
          <a:bodyPr/>
          <a:lstStyle/>
          <a:p>
            <a:fld id="{F0B7DF90-6A19-42AB-88EB-31558F160FCB}" type="datetimeFigureOut">
              <a:rPr lang="en-US" smtClean="0"/>
              <a:t>11/21/2024</a:t>
            </a:fld>
            <a:endParaRPr lang="en-US"/>
          </a:p>
        </p:txBody>
      </p:sp>
      <p:sp>
        <p:nvSpPr>
          <p:cNvPr id="6" name="Footer Placeholder 5">
            <a:extLst>
              <a:ext uri="{FF2B5EF4-FFF2-40B4-BE49-F238E27FC236}">
                <a16:creationId xmlns:a16="http://schemas.microsoft.com/office/drawing/2014/main" id="{ACC174FE-DE9A-9C20-4656-DA3CFC96EB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E903D-03FF-D1C9-BEB4-FD3B6949BB53}"/>
              </a:ext>
            </a:extLst>
          </p:cNvPr>
          <p:cNvSpPr>
            <a:spLocks noGrp="1"/>
          </p:cNvSpPr>
          <p:nvPr>
            <p:ph type="sldNum" sz="quarter" idx="12"/>
          </p:nvPr>
        </p:nvSpPr>
        <p:spPr/>
        <p:txBody>
          <a:bodyPr/>
          <a:lstStyle/>
          <a:p>
            <a:fld id="{62DBA4C1-D945-420D-8509-81F390139B20}" type="slidenum">
              <a:rPr lang="en-US" smtClean="0"/>
              <a:t>‹#›</a:t>
            </a:fld>
            <a:endParaRPr lang="en-US"/>
          </a:p>
        </p:txBody>
      </p:sp>
    </p:spTree>
    <p:extLst>
      <p:ext uri="{BB962C8B-B14F-4D97-AF65-F5344CB8AC3E}">
        <p14:creationId xmlns:p14="http://schemas.microsoft.com/office/powerpoint/2010/main" val="246715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90A4-412A-96CF-66D7-EF6423AADE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818205-4052-A692-D17C-9BBBA9D451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E92025-4FB8-4ECA-D077-B075EC4C93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B0DCD-B91D-FF84-365D-FB1A36D40559}"/>
              </a:ext>
            </a:extLst>
          </p:cNvPr>
          <p:cNvSpPr>
            <a:spLocks noGrp="1"/>
          </p:cNvSpPr>
          <p:nvPr>
            <p:ph type="dt" sz="half" idx="10"/>
          </p:nvPr>
        </p:nvSpPr>
        <p:spPr/>
        <p:txBody>
          <a:bodyPr/>
          <a:lstStyle/>
          <a:p>
            <a:fld id="{F0B7DF90-6A19-42AB-88EB-31558F160FCB}" type="datetimeFigureOut">
              <a:rPr lang="en-US" smtClean="0"/>
              <a:t>11/21/2024</a:t>
            </a:fld>
            <a:endParaRPr lang="en-US"/>
          </a:p>
        </p:txBody>
      </p:sp>
      <p:sp>
        <p:nvSpPr>
          <p:cNvPr id="6" name="Footer Placeholder 5">
            <a:extLst>
              <a:ext uri="{FF2B5EF4-FFF2-40B4-BE49-F238E27FC236}">
                <a16:creationId xmlns:a16="http://schemas.microsoft.com/office/drawing/2014/main" id="{ACBBC7A9-EDAC-0B58-B2C6-321E751534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89DB92-0DAC-8D42-BB24-3F2170908B10}"/>
              </a:ext>
            </a:extLst>
          </p:cNvPr>
          <p:cNvSpPr>
            <a:spLocks noGrp="1"/>
          </p:cNvSpPr>
          <p:nvPr>
            <p:ph type="sldNum" sz="quarter" idx="12"/>
          </p:nvPr>
        </p:nvSpPr>
        <p:spPr/>
        <p:txBody>
          <a:bodyPr/>
          <a:lstStyle/>
          <a:p>
            <a:fld id="{62DBA4C1-D945-420D-8509-81F390139B20}" type="slidenum">
              <a:rPr lang="en-US" smtClean="0"/>
              <a:t>‹#›</a:t>
            </a:fld>
            <a:endParaRPr lang="en-US"/>
          </a:p>
        </p:txBody>
      </p:sp>
    </p:spTree>
    <p:extLst>
      <p:ext uri="{BB962C8B-B14F-4D97-AF65-F5344CB8AC3E}">
        <p14:creationId xmlns:p14="http://schemas.microsoft.com/office/powerpoint/2010/main" val="1209585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7793B9-F286-6815-BEEB-B2816144C9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E017A0-B473-8038-1138-2265E4990A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F22173-6695-E682-D5A2-503453EB6B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0B7DF90-6A19-42AB-88EB-31558F160FCB}" type="datetimeFigureOut">
              <a:rPr lang="en-US" smtClean="0"/>
              <a:t>11/21/2024</a:t>
            </a:fld>
            <a:endParaRPr lang="en-US"/>
          </a:p>
        </p:txBody>
      </p:sp>
      <p:sp>
        <p:nvSpPr>
          <p:cNvPr id="5" name="Footer Placeholder 4">
            <a:extLst>
              <a:ext uri="{FF2B5EF4-FFF2-40B4-BE49-F238E27FC236}">
                <a16:creationId xmlns:a16="http://schemas.microsoft.com/office/drawing/2014/main" id="{E09F6297-8DFA-535F-4290-C6D9B389D0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CB62AA2-D963-EBC6-AB05-D4CC3CB595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DBA4C1-D945-420D-8509-81F390139B20}" type="slidenum">
              <a:rPr lang="en-US" smtClean="0"/>
              <a:t>‹#›</a:t>
            </a:fld>
            <a:endParaRPr lang="en-US"/>
          </a:p>
        </p:txBody>
      </p:sp>
    </p:spTree>
    <p:extLst>
      <p:ext uri="{BB962C8B-B14F-4D97-AF65-F5344CB8AC3E}">
        <p14:creationId xmlns:p14="http://schemas.microsoft.com/office/powerpoint/2010/main" val="4187227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fodor@charlotte.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1EB827-A8A8-169D-7754-627739A7AB13}"/>
              </a:ext>
            </a:extLst>
          </p:cNvPr>
          <p:cNvSpPr txBox="1"/>
          <p:nvPr/>
        </p:nvSpPr>
        <p:spPr>
          <a:xfrm>
            <a:off x="2858633" y="2601104"/>
            <a:ext cx="6097508" cy="1754326"/>
          </a:xfrm>
          <a:prstGeom prst="rect">
            <a:avLst/>
          </a:prstGeom>
          <a:noFill/>
        </p:spPr>
        <p:txBody>
          <a:bodyPr wrap="square">
            <a:spAutoFit/>
          </a:bodyPr>
          <a:lstStyle/>
          <a:p>
            <a:r>
              <a:rPr lang="en-US" b="0" i="0" dirty="0">
                <a:solidFill>
                  <a:srgbClr val="000000"/>
                </a:solidFill>
                <a:effectLst/>
                <a:latin typeface="Aptos" panose="020B0004020202020204" pitchFamily="34" charset="0"/>
              </a:rPr>
              <a:t>Microbiome Signatures of Cancer: Fact or Artifact? Navigating a Current Controversy in Microbiome Sciences</a:t>
            </a:r>
          </a:p>
          <a:p>
            <a:endParaRPr lang="en-US" dirty="0">
              <a:solidFill>
                <a:srgbClr val="000000"/>
              </a:solidFill>
              <a:latin typeface="Aptos" panose="020B0004020202020204" pitchFamily="34" charset="0"/>
            </a:endParaRPr>
          </a:p>
          <a:p>
            <a:r>
              <a:rPr lang="en-US" dirty="0">
                <a:solidFill>
                  <a:srgbClr val="000000"/>
                </a:solidFill>
                <a:latin typeface="Aptos" panose="020B0004020202020204" pitchFamily="34" charset="0"/>
              </a:rPr>
              <a:t>Anthony Fodor</a:t>
            </a:r>
          </a:p>
          <a:p>
            <a:r>
              <a:rPr lang="en-US" dirty="0">
                <a:solidFill>
                  <a:srgbClr val="000000"/>
                </a:solidFill>
                <a:latin typeface="Aptos" panose="020B0004020202020204" pitchFamily="34" charset="0"/>
                <a:hlinkClick r:id="rId2"/>
              </a:rPr>
              <a:t>afodor@charlotte.edu</a:t>
            </a:r>
            <a:endParaRPr lang="en-US" dirty="0">
              <a:solidFill>
                <a:srgbClr val="000000"/>
              </a:solidFill>
              <a:latin typeface="Aptos" panose="020B0004020202020204" pitchFamily="34" charset="0"/>
            </a:endParaRPr>
          </a:p>
          <a:p>
            <a:r>
              <a:rPr lang="en-US" dirty="0">
                <a:solidFill>
                  <a:srgbClr val="000000"/>
                </a:solidFill>
                <a:latin typeface="Aptos" panose="020B0004020202020204" pitchFamily="34" charset="0"/>
              </a:rPr>
              <a:t>November 21, 2024</a:t>
            </a:r>
            <a:endParaRPr lang="en-US" dirty="0"/>
          </a:p>
        </p:txBody>
      </p:sp>
    </p:spTree>
    <p:extLst>
      <p:ext uri="{BB962C8B-B14F-4D97-AF65-F5344CB8AC3E}">
        <p14:creationId xmlns:p14="http://schemas.microsoft.com/office/powerpoint/2010/main" val="799579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B70D50-B0DB-AD71-4861-4FBEA3163C01}"/>
              </a:ext>
            </a:extLst>
          </p:cNvPr>
          <p:cNvSpPr txBox="1"/>
          <p:nvPr/>
        </p:nvSpPr>
        <p:spPr>
          <a:xfrm>
            <a:off x="811626" y="-91106"/>
            <a:ext cx="9483025"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Alternative #2: P-value vs. p-value plots</a:t>
            </a:r>
          </a:p>
          <a:p>
            <a:r>
              <a:rPr lang="en-US" dirty="0">
                <a:latin typeface="Arial" panose="020B0604020202020204" pitchFamily="34" charset="0"/>
                <a:cs typeface="Arial" panose="020B0604020202020204" pitchFamily="34" charset="0"/>
              </a:rPr>
              <a:t>Perform inference </a:t>
            </a:r>
            <a:r>
              <a:rPr lang="en-US" dirty="0">
                <a:solidFill>
                  <a:srgbClr val="FF0000"/>
                </a:solidFill>
                <a:latin typeface="Arial" panose="020B0604020202020204" pitchFamily="34" charset="0"/>
                <a:cs typeface="Arial" panose="020B0604020202020204" pitchFamily="34" charset="0"/>
              </a:rPr>
              <a:t>within </a:t>
            </a:r>
            <a:r>
              <a:rPr lang="en-US" dirty="0">
                <a:latin typeface="Arial" panose="020B0604020202020204" pitchFamily="34" charset="0"/>
                <a:cs typeface="Arial" panose="020B0604020202020204" pitchFamily="34" charset="0"/>
              </a:rPr>
              <a:t>each study and compare the results…</a:t>
            </a:r>
          </a:p>
        </p:txBody>
      </p:sp>
      <p:pic>
        <p:nvPicPr>
          <p:cNvPr id="1026" name="Picture 2" descr="Figure 4.  Changes associated with inpatient treatment are consistent between geographically distinct eating disorder units. Scatter plots showing the unadjusted log10 p-values from t-tests comparing the log10 normalized counts of genera (a, c, e) and relative abundances of metabolic pathways (b, d, f) in non-ED controls versus patients with anorexia nervosa prior to inpatient treatment (non-ED vs AN-AD), non-ED controls versus patients with anorexia nervosa following inpatient treatment (non-ED vs AN-DIS), and patients with anorexia nervosa prior to versus following inpatient treatment (AN-AD vs AN-DIS) at CEED and ACUTE. Genera and metabolic pathways with unadjusted p-values of less than 0.05 at both CEED and ACUTE are colored red. Cartoon concept depicts situations of perfect and random associations.">
            <a:extLst>
              <a:ext uri="{FF2B5EF4-FFF2-40B4-BE49-F238E27FC236}">
                <a16:creationId xmlns:a16="http://schemas.microsoft.com/office/drawing/2014/main" id="{D725718C-6657-2D16-3EC4-CDF7434F6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515" y="751313"/>
            <a:ext cx="5226485" cy="58752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D24B3A-B976-D03A-E457-F2BEA33DBCF1}"/>
              </a:ext>
            </a:extLst>
          </p:cNvPr>
          <p:cNvPicPr>
            <a:picLocks noChangeAspect="1"/>
          </p:cNvPicPr>
          <p:nvPr/>
        </p:nvPicPr>
        <p:blipFill>
          <a:blip r:embed="rId3"/>
          <a:stretch>
            <a:fillRect/>
          </a:stretch>
        </p:blipFill>
        <p:spPr>
          <a:xfrm>
            <a:off x="6304572" y="852799"/>
            <a:ext cx="5081830" cy="1142170"/>
          </a:xfrm>
          <a:prstGeom prst="rect">
            <a:avLst/>
          </a:prstGeom>
        </p:spPr>
      </p:pic>
    </p:spTree>
    <p:extLst>
      <p:ext uri="{BB962C8B-B14F-4D97-AF65-F5344CB8AC3E}">
        <p14:creationId xmlns:p14="http://schemas.microsoft.com/office/powerpoint/2010/main" val="2600306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3F012B-C2E8-F3CB-B256-6AEE9D6AE7CF}"/>
              </a:ext>
            </a:extLst>
          </p:cNvPr>
          <p:cNvSpPr txBox="1"/>
          <p:nvPr/>
        </p:nvSpPr>
        <p:spPr>
          <a:xfrm>
            <a:off x="1131683" y="307818"/>
            <a:ext cx="8537915" cy="1754326"/>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There are 2 main criticisms in </a:t>
            </a:r>
            <a:r>
              <a:rPr lang="en-US" dirty="0" err="1"/>
              <a:t>Gihawi</a:t>
            </a:r>
            <a:r>
              <a:rPr lang="en-US" dirty="0"/>
              <a:t> et al</a:t>
            </a:r>
          </a:p>
          <a:p>
            <a:endParaRPr lang="en-US" dirty="0">
              <a:latin typeface="Arial" panose="020B0604020202020204" pitchFamily="34" charset="0"/>
              <a:cs typeface="Arial" panose="020B0604020202020204" pitchFamily="34" charset="0"/>
            </a:endParaRPr>
          </a:p>
          <a:p>
            <a:pPr marL="342900" indent="-342900">
              <a:buAutoNum type="arabicParenBoth"/>
            </a:pPr>
            <a:r>
              <a:rPr lang="en-US" dirty="0">
                <a:latin typeface="Arial" panose="020B0604020202020204" pitchFamily="34" charset="0"/>
                <a:cs typeface="Arial" panose="020B0604020202020204" pitchFamily="34" charset="0"/>
              </a:rPr>
              <a:t>Most of the reads that the 1</a:t>
            </a:r>
            <a:r>
              <a:rPr lang="en-US" baseline="30000" dirty="0">
                <a:latin typeface="Arial" panose="020B0604020202020204" pitchFamily="34" charset="0"/>
                <a:cs typeface="Arial" panose="020B0604020202020204" pitchFamily="34" charset="0"/>
              </a:rPr>
              <a:t>st</a:t>
            </a:r>
            <a:r>
              <a:rPr lang="en-US" dirty="0">
                <a:latin typeface="Arial" panose="020B0604020202020204" pitchFamily="34" charset="0"/>
                <a:cs typeface="Arial" panose="020B0604020202020204" pitchFamily="34" charset="0"/>
              </a:rPr>
              <a:t> paper said were microbial are not really microbial</a:t>
            </a:r>
          </a:p>
          <a:p>
            <a:pPr marL="342900" indent="-342900">
              <a:buAutoNum type="arabicParenBoth"/>
            </a:pPr>
            <a:endParaRPr lang="en-US" dirty="0">
              <a:latin typeface="Arial" panose="020B0604020202020204" pitchFamily="34" charset="0"/>
              <a:cs typeface="Arial" panose="020B0604020202020204" pitchFamily="34" charset="0"/>
            </a:endParaRPr>
          </a:p>
          <a:p>
            <a:pPr marL="342900" indent="-342900">
              <a:buAutoNum type="arabicParenBoth"/>
            </a:pPr>
            <a:endParaRPr lang="en-US" dirty="0">
              <a:latin typeface="Arial" panose="020B0604020202020204" pitchFamily="34" charset="0"/>
              <a:cs typeface="Arial" panose="020B0604020202020204" pitchFamily="34" charset="0"/>
            </a:endParaRPr>
          </a:p>
          <a:p>
            <a:pPr marL="342900" indent="-342900">
              <a:buAutoNum type="arabicParenBoth"/>
            </a:pPr>
            <a:r>
              <a:rPr lang="en-US" dirty="0">
                <a:latin typeface="Arial" panose="020B0604020202020204" pitchFamily="34" charset="0"/>
                <a:cs typeface="Arial" panose="020B0604020202020204" pitchFamily="34" charset="0"/>
              </a:rPr>
              <a:t>The normalization completely confounds the machine learning results</a:t>
            </a:r>
          </a:p>
        </p:txBody>
      </p:sp>
    </p:spTree>
    <p:extLst>
      <p:ext uri="{BB962C8B-B14F-4D97-AF65-F5344CB8AC3E}">
        <p14:creationId xmlns:p14="http://schemas.microsoft.com/office/powerpoint/2010/main" val="3130379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D5AD0E-8B9A-3C81-F005-711252CF3137}"/>
              </a:ext>
            </a:extLst>
          </p:cNvPr>
          <p:cNvSpPr txBox="1"/>
          <p:nvPr/>
        </p:nvSpPr>
        <p:spPr>
          <a:xfrm>
            <a:off x="712961" y="93674"/>
            <a:ext cx="8856552" cy="369332"/>
          </a:xfrm>
          <a:prstGeom prst="rect">
            <a:avLst/>
          </a:prstGeom>
          <a:noFill/>
        </p:spPr>
        <p:txBody>
          <a:bodyPr wrap="square">
            <a:spAutoFit/>
          </a:bodyPr>
          <a:lstStyle/>
          <a:p>
            <a:pPr marL="342900" indent="-342900">
              <a:buAutoNum type="arabicParenBoth"/>
            </a:pPr>
            <a:r>
              <a:rPr lang="en-US" dirty="0">
                <a:latin typeface="Arial" panose="020B0604020202020204" pitchFamily="34" charset="0"/>
                <a:cs typeface="Arial" panose="020B0604020202020204" pitchFamily="34" charset="0"/>
              </a:rPr>
              <a:t>Most of the reads that the 1</a:t>
            </a:r>
            <a:r>
              <a:rPr lang="en-US" baseline="30000" dirty="0">
                <a:latin typeface="Arial" panose="020B0604020202020204" pitchFamily="34" charset="0"/>
                <a:cs typeface="Arial" panose="020B0604020202020204" pitchFamily="34" charset="0"/>
              </a:rPr>
              <a:t>st</a:t>
            </a:r>
            <a:r>
              <a:rPr lang="en-US" dirty="0">
                <a:latin typeface="Arial" panose="020B0604020202020204" pitchFamily="34" charset="0"/>
                <a:cs typeface="Arial" panose="020B0604020202020204" pitchFamily="34" charset="0"/>
              </a:rPr>
              <a:t> paper said were microbial are not really microbial</a:t>
            </a:r>
          </a:p>
        </p:txBody>
      </p:sp>
      <p:pic>
        <p:nvPicPr>
          <p:cNvPr id="7" name="Picture 6">
            <a:extLst>
              <a:ext uri="{FF2B5EF4-FFF2-40B4-BE49-F238E27FC236}">
                <a16:creationId xmlns:a16="http://schemas.microsoft.com/office/drawing/2014/main" id="{E09D2050-57B1-8067-433C-A8FA09BF13B4}"/>
              </a:ext>
            </a:extLst>
          </p:cNvPr>
          <p:cNvPicPr>
            <a:picLocks noChangeAspect="1"/>
          </p:cNvPicPr>
          <p:nvPr/>
        </p:nvPicPr>
        <p:blipFill>
          <a:blip r:embed="rId2"/>
          <a:stretch>
            <a:fillRect/>
          </a:stretch>
        </p:blipFill>
        <p:spPr>
          <a:xfrm>
            <a:off x="1772445" y="463006"/>
            <a:ext cx="7150174" cy="5509934"/>
          </a:xfrm>
          <a:prstGeom prst="rect">
            <a:avLst/>
          </a:prstGeom>
        </p:spPr>
      </p:pic>
      <p:sp>
        <p:nvSpPr>
          <p:cNvPr id="8" name="TextBox 7">
            <a:extLst>
              <a:ext uri="{FF2B5EF4-FFF2-40B4-BE49-F238E27FC236}">
                <a16:creationId xmlns:a16="http://schemas.microsoft.com/office/drawing/2014/main" id="{3846573F-3AD5-D196-E3B2-66398F3875CC}"/>
              </a:ext>
            </a:extLst>
          </p:cNvPr>
          <p:cNvSpPr txBox="1"/>
          <p:nvPr/>
        </p:nvSpPr>
        <p:spPr>
          <a:xfrm>
            <a:off x="1203158" y="6487429"/>
            <a:ext cx="4552593" cy="369332"/>
          </a:xfrm>
          <a:prstGeom prst="rect">
            <a:avLst/>
          </a:prstGeom>
          <a:noFill/>
        </p:spPr>
        <p:txBody>
          <a:bodyPr wrap="none" rtlCol="0">
            <a:spAutoFit/>
          </a:bodyPr>
          <a:lstStyle/>
          <a:p>
            <a:r>
              <a:rPr lang="en-US" dirty="0"/>
              <a:t>But that criticism feels minor </a:t>
            </a:r>
            <a:r>
              <a:rPr lang="en-US"/>
              <a:t>compared to…</a:t>
            </a:r>
          </a:p>
        </p:txBody>
      </p:sp>
    </p:spTree>
    <p:extLst>
      <p:ext uri="{BB962C8B-B14F-4D97-AF65-F5344CB8AC3E}">
        <p14:creationId xmlns:p14="http://schemas.microsoft.com/office/powerpoint/2010/main" val="2563788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ECE665-6293-5CB1-3DE7-B4E3696702DC}"/>
              </a:ext>
            </a:extLst>
          </p:cNvPr>
          <p:cNvSpPr txBox="1"/>
          <p:nvPr/>
        </p:nvSpPr>
        <p:spPr>
          <a:xfrm>
            <a:off x="1736052" y="75330"/>
            <a:ext cx="9010414"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(2) The normalization completely confounds the machine learning results</a:t>
            </a:r>
          </a:p>
        </p:txBody>
      </p:sp>
      <p:pic>
        <p:nvPicPr>
          <p:cNvPr id="7" name="Picture 6">
            <a:extLst>
              <a:ext uri="{FF2B5EF4-FFF2-40B4-BE49-F238E27FC236}">
                <a16:creationId xmlns:a16="http://schemas.microsoft.com/office/drawing/2014/main" id="{AF34E569-F99B-88C7-0E61-F89293AB10B6}"/>
              </a:ext>
            </a:extLst>
          </p:cNvPr>
          <p:cNvPicPr>
            <a:picLocks noChangeAspect="1"/>
          </p:cNvPicPr>
          <p:nvPr/>
        </p:nvPicPr>
        <p:blipFill>
          <a:blip r:embed="rId2"/>
          <a:stretch>
            <a:fillRect/>
          </a:stretch>
        </p:blipFill>
        <p:spPr>
          <a:xfrm>
            <a:off x="634214" y="1090470"/>
            <a:ext cx="9623361" cy="4671743"/>
          </a:xfrm>
          <a:prstGeom prst="rect">
            <a:avLst/>
          </a:prstGeom>
        </p:spPr>
      </p:pic>
    </p:spTree>
    <p:extLst>
      <p:ext uri="{BB962C8B-B14F-4D97-AF65-F5344CB8AC3E}">
        <p14:creationId xmlns:p14="http://schemas.microsoft.com/office/powerpoint/2010/main" val="2861692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C103E8-0FF6-A15C-CB37-CA4E94675505}"/>
              </a:ext>
            </a:extLst>
          </p:cNvPr>
          <p:cNvPicPr>
            <a:picLocks noChangeAspect="1"/>
          </p:cNvPicPr>
          <p:nvPr/>
        </p:nvPicPr>
        <p:blipFill>
          <a:blip r:embed="rId2"/>
          <a:stretch>
            <a:fillRect/>
          </a:stretch>
        </p:blipFill>
        <p:spPr>
          <a:xfrm>
            <a:off x="9525" y="1085850"/>
            <a:ext cx="12172950" cy="4686300"/>
          </a:xfrm>
          <a:prstGeom prst="rect">
            <a:avLst/>
          </a:prstGeom>
        </p:spPr>
      </p:pic>
      <p:sp>
        <p:nvSpPr>
          <p:cNvPr id="6" name="TextBox 5">
            <a:extLst>
              <a:ext uri="{FF2B5EF4-FFF2-40B4-BE49-F238E27FC236}">
                <a16:creationId xmlns:a16="http://schemas.microsoft.com/office/drawing/2014/main" id="{357E85CC-87A2-80BC-11C1-BB1661B50435}"/>
              </a:ext>
            </a:extLst>
          </p:cNvPr>
          <p:cNvSpPr txBox="1"/>
          <p:nvPr/>
        </p:nvSpPr>
        <p:spPr>
          <a:xfrm>
            <a:off x="1736052" y="66277"/>
            <a:ext cx="9010414"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(2) The normalization completely confounds the machine learning results</a:t>
            </a:r>
          </a:p>
        </p:txBody>
      </p:sp>
    </p:spTree>
    <p:extLst>
      <p:ext uri="{BB962C8B-B14F-4D97-AF65-F5344CB8AC3E}">
        <p14:creationId xmlns:p14="http://schemas.microsoft.com/office/powerpoint/2010/main" val="4115369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E5A130-9E3F-06CF-5C3C-769DC9FF0C92}"/>
              </a:ext>
            </a:extLst>
          </p:cNvPr>
          <p:cNvPicPr>
            <a:picLocks noChangeAspect="1"/>
          </p:cNvPicPr>
          <p:nvPr/>
        </p:nvPicPr>
        <p:blipFill>
          <a:blip r:embed="rId2"/>
          <a:stretch>
            <a:fillRect/>
          </a:stretch>
        </p:blipFill>
        <p:spPr>
          <a:xfrm>
            <a:off x="119062" y="1157759"/>
            <a:ext cx="11953875" cy="4524375"/>
          </a:xfrm>
          <a:prstGeom prst="rect">
            <a:avLst/>
          </a:prstGeom>
        </p:spPr>
      </p:pic>
      <p:sp>
        <p:nvSpPr>
          <p:cNvPr id="2" name="TextBox 1">
            <a:extLst>
              <a:ext uri="{FF2B5EF4-FFF2-40B4-BE49-F238E27FC236}">
                <a16:creationId xmlns:a16="http://schemas.microsoft.com/office/drawing/2014/main" id="{306332FE-1628-3631-7AF6-5DB3BBB56D07}"/>
              </a:ext>
            </a:extLst>
          </p:cNvPr>
          <p:cNvSpPr txBox="1"/>
          <p:nvPr/>
        </p:nvSpPr>
        <p:spPr>
          <a:xfrm>
            <a:off x="1736052" y="66277"/>
            <a:ext cx="9010414"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(2) The normalization completely confounds the machine learning results</a:t>
            </a:r>
          </a:p>
        </p:txBody>
      </p:sp>
    </p:spTree>
    <p:extLst>
      <p:ext uri="{BB962C8B-B14F-4D97-AF65-F5344CB8AC3E}">
        <p14:creationId xmlns:p14="http://schemas.microsoft.com/office/powerpoint/2010/main" val="1642653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26134A-F317-65A0-783E-3316A3A4C5C0}"/>
              </a:ext>
            </a:extLst>
          </p:cNvPr>
          <p:cNvSpPr txBox="1"/>
          <p:nvPr/>
        </p:nvSpPr>
        <p:spPr>
          <a:xfrm>
            <a:off x="488890" y="27166"/>
            <a:ext cx="758412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Prediction accuracies based on a spreadsheet that starts only with zeros!</a:t>
            </a:r>
          </a:p>
        </p:txBody>
      </p:sp>
      <p:pic>
        <p:nvPicPr>
          <p:cNvPr id="6" name="Picture 5">
            <a:extLst>
              <a:ext uri="{FF2B5EF4-FFF2-40B4-BE49-F238E27FC236}">
                <a16:creationId xmlns:a16="http://schemas.microsoft.com/office/drawing/2014/main" id="{5523DE39-227A-1FF3-9B1F-0F6594E8A10A}"/>
              </a:ext>
            </a:extLst>
          </p:cNvPr>
          <p:cNvPicPr>
            <a:picLocks noChangeAspect="1"/>
          </p:cNvPicPr>
          <p:nvPr/>
        </p:nvPicPr>
        <p:blipFill>
          <a:blip r:embed="rId2"/>
          <a:stretch>
            <a:fillRect/>
          </a:stretch>
        </p:blipFill>
        <p:spPr>
          <a:xfrm>
            <a:off x="1101958" y="350123"/>
            <a:ext cx="7100369" cy="5865167"/>
          </a:xfrm>
          <a:prstGeom prst="rect">
            <a:avLst/>
          </a:prstGeom>
        </p:spPr>
      </p:pic>
      <p:pic>
        <p:nvPicPr>
          <p:cNvPr id="8" name="Picture 7">
            <a:extLst>
              <a:ext uri="{FF2B5EF4-FFF2-40B4-BE49-F238E27FC236}">
                <a16:creationId xmlns:a16="http://schemas.microsoft.com/office/drawing/2014/main" id="{8A98A324-5353-DE3D-A89F-871E82282255}"/>
              </a:ext>
            </a:extLst>
          </p:cNvPr>
          <p:cNvPicPr>
            <a:picLocks noChangeAspect="1"/>
          </p:cNvPicPr>
          <p:nvPr/>
        </p:nvPicPr>
        <p:blipFill>
          <a:blip r:embed="rId3"/>
          <a:stretch>
            <a:fillRect/>
          </a:stretch>
        </p:blipFill>
        <p:spPr>
          <a:xfrm>
            <a:off x="5469056" y="6233396"/>
            <a:ext cx="5895975" cy="533400"/>
          </a:xfrm>
          <a:prstGeom prst="rect">
            <a:avLst/>
          </a:prstGeom>
        </p:spPr>
      </p:pic>
    </p:spTree>
    <p:extLst>
      <p:ext uri="{BB962C8B-B14F-4D97-AF65-F5344CB8AC3E}">
        <p14:creationId xmlns:p14="http://schemas.microsoft.com/office/powerpoint/2010/main" val="1701682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EFF19DB-7DAD-427B-F0D5-E124A3FCB666}"/>
              </a:ext>
            </a:extLst>
          </p:cNvPr>
          <p:cNvSpPr txBox="1"/>
          <p:nvPr/>
        </p:nvSpPr>
        <p:spPr>
          <a:xfrm>
            <a:off x="1084152" y="458129"/>
            <a:ext cx="10051609" cy="923330"/>
          </a:xfrm>
          <a:prstGeom prst="rect">
            <a:avLst/>
          </a:prstGeom>
          <a:noFill/>
        </p:spPr>
        <p:txBody>
          <a:bodyPr wrap="square">
            <a:spAutoFit/>
          </a:bodyPr>
          <a:lstStyle/>
          <a:p>
            <a:r>
              <a:rPr lang="en-US" dirty="0"/>
              <a:t>One limitation of </a:t>
            </a:r>
            <a:r>
              <a:rPr lang="en-US" dirty="0" err="1"/>
              <a:t>Gihawi</a:t>
            </a:r>
            <a:r>
              <a:rPr lang="en-US" dirty="0"/>
              <a:t> et al; it doesn’t explore why the batch correction failed so spectacularly.</a:t>
            </a:r>
          </a:p>
          <a:p>
            <a:r>
              <a:rPr lang="en-US" dirty="0"/>
              <a:t>Presumably, location or other metadata is correlated with disease and case/control, but this is not</a:t>
            </a:r>
          </a:p>
          <a:p>
            <a:r>
              <a:rPr lang="en-US" dirty="0"/>
              <a:t>explored in either paper… </a:t>
            </a:r>
          </a:p>
        </p:txBody>
      </p:sp>
      <p:pic>
        <p:nvPicPr>
          <p:cNvPr id="10" name="Picture 9">
            <a:extLst>
              <a:ext uri="{FF2B5EF4-FFF2-40B4-BE49-F238E27FC236}">
                <a16:creationId xmlns:a16="http://schemas.microsoft.com/office/drawing/2014/main" id="{39A51D8D-76E8-BE05-1D4D-1CB8A605DEF3}"/>
              </a:ext>
            </a:extLst>
          </p:cNvPr>
          <p:cNvPicPr>
            <a:picLocks noChangeAspect="1"/>
          </p:cNvPicPr>
          <p:nvPr/>
        </p:nvPicPr>
        <p:blipFill>
          <a:blip r:embed="rId2"/>
          <a:stretch>
            <a:fillRect/>
          </a:stretch>
        </p:blipFill>
        <p:spPr>
          <a:xfrm>
            <a:off x="1249189" y="2946343"/>
            <a:ext cx="7510885" cy="1399321"/>
          </a:xfrm>
          <a:prstGeom prst="rect">
            <a:avLst/>
          </a:prstGeom>
        </p:spPr>
      </p:pic>
      <p:cxnSp>
        <p:nvCxnSpPr>
          <p:cNvPr id="12" name="Straight Arrow Connector 11">
            <a:extLst>
              <a:ext uri="{FF2B5EF4-FFF2-40B4-BE49-F238E27FC236}">
                <a16:creationId xmlns:a16="http://schemas.microsoft.com/office/drawing/2014/main" id="{FFB22341-F48A-9FB5-0CA0-335A6E7AC2CD}"/>
              </a:ext>
            </a:extLst>
          </p:cNvPr>
          <p:cNvCxnSpPr/>
          <p:nvPr/>
        </p:nvCxnSpPr>
        <p:spPr>
          <a:xfrm flipH="1">
            <a:off x="8329191" y="3268301"/>
            <a:ext cx="10592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B22C0D1-06E1-59BC-75F8-9B1B99673BB9}"/>
              </a:ext>
            </a:extLst>
          </p:cNvPr>
          <p:cNvSpPr txBox="1"/>
          <p:nvPr/>
        </p:nvSpPr>
        <p:spPr>
          <a:xfrm>
            <a:off x="1502875" y="4789283"/>
            <a:ext cx="7889789" cy="369332"/>
          </a:xfrm>
          <a:prstGeom prst="rect">
            <a:avLst/>
          </a:prstGeom>
          <a:noFill/>
        </p:spPr>
        <p:txBody>
          <a:bodyPr wrap="none" rtlCol="0">
            <a:spAutoFit/>
          </a:bodyPr>
          <a:lstStyle/>
          <a:p>
            <a:r>
              <a:rPr lang="en-US" dirty="0"/>
              <a:t>It seems important which “prior information” was correlated with disease type</a:t>
            </a:r>
          </a:p>
        </p:txBody>
      </p:sp>
    </p:spTree>
    <p:extLst>
      <p:ext uri="{BB962C8B-B14F-4D97-AF65-F5344CB8AC3E}">
        <p14:creationId xmlns:p14="http://schemas.microsoft.com/office/powerpoint/2010/main" val="2152136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91E261-CA97-4232-440D-E5FBB5DE3FBF}"/>
              </a:ext>
            </a:extLst>
          </p:cNvPr>
          <p:cNvPicPr>
            <a:picLocks noChangeAspect="1"/>
          </p:cNvPicPr>
          <p:nvPr/>
        </p:nvPicPr>
        <p:blipFill>
          <a:blip r:embed="rId2"/>
          <a:stretch>
            <a:fillRect/>
          </a:stretch>
        </p:blipFill>
        <p:spPr>
          <a:xfrm>
            <a:off x="434566" y="358136"/>
            <a:ext cx="8872396" cy="2453421"/>
          </a:xfrm>
          <a:prstGeom prst="rect">
            <a:avLst/>
          </a:prstGeom>
        </p:spPr>
      </p:pic>
    </p:spTree>
    <p:extLst>
      <p:ext uri="{BB962C8B-B14F-4D97-AF65-F5344CB8AC3E}">
        <p14:creationId xmlns:p14="http://schemas.microsoft.com/office/powerpoint/2010/main" val="1464743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07D2F9-E391-A5AF-8FB8-BEC0CD56B634}"/>
              </a:ext>
            </a:extLst>
          </p:cNvPr>
          <p:cNvPicPr>
            <a:picLocks noChangeAspect="1"/>
          </p:cNvPicPr>
          <p:nvPr/>
        </p:nvPicPr>
        <p:blipFill>
          <a:blip r:embed="rId2"/>
          <a:stretch>
            <a:fillRect/>
          </a:stretch>
        </p:blipFill>
        <p:spPr>
          <a:xfrm>
            <a:off x="68495" y="287447"/>
            <a:ext cx="5566424" cy="5993394"/>
          </a:xfrm>
          <a:prstGeom prst="rect">
            <a:avLst/>
          </a:prstGeom>
        </p:spPr>
      </p:pic>
      <p:sp>
        <p:nvSpPr>
          <p:cNvPr id="6" name="TextBox 5">
            <a:extLst>
              <a:ext uri="{FF2B5EF4-FFF2-40B4-BE49-F238E27FC236}">
                <a16:creationId xmlns:a16="http://schemas.microsoft.com/office/drawing/2014/main" id="{6936A7BC-9EFC-4208-A11F-3CFC0479525C}"/>
              </a:ext>
            </a:extLst>
          </p:cNvPr>
          <p:cNvSpPr txBox="1"/>
          <p:nvPr/>
        </p:nvSpPr>
        <p:spPr>
          <a:xfrm>
            <a:off x="5610055" y="1231272"/>
            <a:ext cx="6513450" cy="4247317"/>
          </a:xfrm>
          <a:prstGeom prst="rect">
            <a:avLst/>
          </a:prstGeom>
          <a:noFill/>
        </p:spPr>
        <p:txBody>
          <a:bodyPr wrap="none" rtlCol="0">
            <a:spAutoFit/>
          </a:bodyPr>
          <a:lstStyle/>
          <a:p>
            <a:r>
              <a:rPr lang="en-US" dirty="0"/>
              <a:t>This is a terrible argument.</a:t>
            </a:r>
          </a:p>
          <a:p>
            <a:endParaRPr lang="en-US" dirty="0"/>
          </a:p>
          <a:p>
            <a:r>
              <a:rPr lang="en-US" dirty="0"/>
              <a:t>If disease is correlated with location or other “prior information”,</a:t>
            </a:r>
          </a:p>
          <a:p>
            <a:r>
              <a:rPr lang="en-US" dirty="0"/>
              <a:t>which it must be because of the all zero results,</a:t>
            </a:r>
          </a:p>
          <a:p>
            <a:r>
              <a:rPr lang="en-US" dirty="0"/>
              <a:t>both raw and batch correction algorithms</a:t>
            </a:r>
          </a:p>
          <a:p>
            <a:r>
              <a:rPr lang="en-US" dirty="0"/>
              <a:t>will produce near perfect results.</a:t>
            </a:r>
          </a:p>
          <a:p>
            <a:endParaRPr lang="en-US" dirty="0"/>
          </a:p>
          <a:p>
            <a:r>
              <a:rPr lang="en-US" dirty="0"/>
              <a:t>It is disappointing that this paper does not directly respond</a:t>
            </a:r>
          </a:p>
          <a:p>
            <a:r>
              <a:rPr lang="en-US" dirty="0"/>
              <a:t>to the “all zero” argument or explain which prior information </a:t>
            </a:r>
          </a:p>
          <a:p>
            <a:r>
              <a:rPr lang="en-US" dirty="0"/>
              <a:t>allowed that to happen.</a:t>
            </a:r>
          </a:p>
          <a:p>
            <a:endParaRPr lang="en-US" dirty="0"/>
          </a:p>
          <a:p>
            <a:r>
              <a:rPr lang="en-US" dirty="0"/>
              <a:t>In the absence of such an explanation, it just seems that these</a:t>
            </a:r>
          </a:p>
          <a:p>
            <a:r>
              <a:rPr lang="en-US" dirty="0"/>
              <a:t>authors are just making the same mistake again.</a:t>
            </a:r>
          </a:p>
          <a:p>
            <a:endParaRPr lang="en-US" dirty="0"/>
          </a:p>
          <a:p>
            <a:endParaRPr lang="en-US" dirty="0"/>
          </a:p>
        </p:txBody>
      </p:sp>
    </p:spTree>
    <p:extLst>
      <p:ext uri="{BB962C8B-B14F-4D97-AF65-F5344CB8AC3E}">
        <p14:creationId xmlns:p14="http://schemas.microsoft.com/office/powerpoint/2010/main" val="7247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C7C44A0-395C-7BEB-4557-955256721FF5}"/>
              </a:ext>
            </a:extLst>
          </p:cNvPr>
          <p:cNvSpPr txBox="1"/>
          <p:nvPr/>
        </p:nvSpPr>
        <p:spPr>
          <a:xfrm>
            <a:off x="461731" y="1149802"/>
            <a:ext cx="8263929" cy="1200329"/>
          </a:xfrm>
          <a:prstGeom prst="rect">
            <a:avLst/>
          </a:prstGeom>
          <a:noFill/>
        </p:spPr>
        <p:txBody>
          <a:bodyPr wrap="none" rtlCol="0">
            <a:spAutoFit/>
          </a:bodyPr>
          <a:lstStyle/>
          <a:p>
            <a:r>
              <a:rPr lang="en-US" dirty="0"/>
              <a:t>The article describes an initial Knight lab analysis done in this paper which argues </a:t>
            </a:r>
          </a:p>
          <a:p>
            <a:r>
              <a:rPr lang="en-US" dirty="0"/>
              <a:t>that there is a microbial signature in cancer.</a:t>
            </a:r>
          </a:p>
          <a:p>
            <a:r>
              <a:rPr lang="en-US" dirty="0"/>
              <a:t>The retracted paper is here:  https://www.nature.com/articles/s41586-020-2095-1</a:t>
            </a:r>
          </a:p>
          <a:p>
            <a:endParaRPr lang="en-US" dirty="0"/>
          </a:p>
        </p:txBody>
      </p:sp>
      <p:sp>
        <p:nvSpPr>
          <p:cNvPr id="15" name="TextBox 14">
            <a:extLst>
              <a:ext uri="{FF2B5EF4-FFF2-40B4-BE49-F238E27FC236}">
                <a16:creationId xmlns:a16="http://schemas.microsoft.com/office/drawing/2014/main" id="{82E85BBD-4EA2-CF68-6610-0D40DDDF227F}"/>
              </a:ext>
            </a:extLst>
          </p:cNvPr>
          <p:cNvSpPr txBox="1"/>
          <p:nvPr/>
        </p:nvSpPr>
        <p:spPr>
          <a:xfrm>
            <a:off x="372699" y="2669543"/>
            <a:ext cx="6097508" cy="646331"/>
          </a:xfrm>
          <a:prstGeom prst="rect">
            <a:avLst/>
          </a:prstGeom>
          <a:noFill/>
        </p:spPr>
        <p:txBody>
          <a:bodyPr wrap="square">
            <a:spAutoFit/>
          </a:bodyPr>
          <a:lstStyle/>
          <a:p>
            <a:r>
              <a:rPr lang="en-US" dirty="0"/>
              <a:t>The paper was retracted mostly because of an analysis done here https://journals.asm.org/doi/10.1128/mbio.01607-23</a:t>
            </a:r>
          </a:p>
        </p:txBody>
      </p:sp>
      <p:sp>
        <p:nvSpPr>
          <p:cNvPr id="17" name="TextBox 16">
            <a:extLst>
              <a:ext uri="{FF2B5EF4-FFF2-40B4-BE49-F238E27FC236}">
                <a16:creationId xmlns:a16="http://schemas.microsoft.com/office/drawing/2014/main" id="{8CE63225-DDEB-E8C8-44F7-747A79FCA2E1}"/>
              </a:ext>
            </a:extLst>
          </p:cNvPr>
          <p:cNvSpPr txBox="1"/>
          <p:nvPr/>
        </p:nvSpPr>
        <p:spPr>
          <a:xfrm>
            <a:off x="372699" y="4064915"/>
            <a:ext cx="6097508" cy="1200329"/>
          </a:xfrm>
          <a:prstGeom prst="rect">
            <a:avLst/>
          </a:prstGeom>
          <a:noFill/>
        </p:spPr>
        <p:txBody>
          <a:bodyPr wrap="square">
            <a:spAutoFit/>
          </a:bodyPr>
          <a:lstStyle/>
          <a:p>
            <a:endParaRPr lang="en-US" dirty="0"/>
          </a:p>
          <a:p>
            <a:r>
              <a:rPr lang="en-US" dirty="0"/>
              <a:t>But the original authors responded that their first analysis was largely correct here:  https://www.nature.com/articles/s41388-024-02974-w</a:t>
            </a:r>
          </a:p>
        </p:txBody>
      </p:sp>
      <p:pic>
        <p:nvPicPr>
          <p:cNvPr id="19" name="Picture 18">
            <a:extLst>
              <a:ext uri="{FF2B5EF4-FFF2-40B4-BE49-F238E27FC236}">
                <a16:creationId xmlns:a16="http://schemas.microsoft.com/office/drawing/2014/main" id="{53758C51-4873-E38C-F3DA-995AF927190E}"/>
              </a:ext>
            </a:extLst>
          </p:cNvPr>
          <p:cNvPicPr>
            <a:picLocks noChangeAspect="1"/>
          </p:cNvPicPr>
          <p:nvPr/>
        </p:nvPicPr>
        <p:blipFill>
          <a:blip r:embed="rId2"/>
          <a:stretch>
            <a:fillRect/>
          </a:stretch>
        </p:blipFill>
        <p:spPr>
          <a:xfrm>
            <a:off x="2373278" y="36998"/>
            <a:ext cx="4096929" cy="927176"/>
          </a:xfrm>
          <a:prstGeom prst="rect">
            <a:avLst/>
          </a:prstGeom>
        </p:spPr>
      </p:pic>
      <p:sp>
        <p:nvSpPr>
          <p:cNvPr id="20" name="TextBox 19">
            <a:extLst>
              <a:ext uri="{FF2B5EF4-FFF2-40B4-BE49-F238E27FC236}">
                <a16:creationId xmlns:a16="http://schemas.microsoft.com/office/drawing/2014/main" id="{0B5FA82A-3A46-9F98-BCB3-9294FB903499}"/>
              </a:ext>
            </a:extLst>
          </p:cNvPr>
          <p:cNvSpPr txBox="1"/>
          <p:nvPr/>
        </p:nvSpPr>
        <p:spPr>
          <a:xfrm>
            <a:off x="6862524" y="280663"/>
            <a:ext cx="2143664" cy="369332"/>
          </a:xfrm>
          <a:prstGeom prst="rect">
            <a:avLst/>
          </a:prstGeom>
          <a:noFill/>
        </p:spPr>
        <p:txBody>
          <a:bodyPr wrap="none" rtlCol="0">
            <a:spAutoFit/>
          </a:bodyPr>
          <a:lstStyle/>
          <a:p>
            <a:r>
              <a:rPr lang="en-US" dirty="0"/>
              <a:t>(Wall Street journal)</a:t>
            </a:r>
          </a:p>
        </p:txBody>
      </p:sp>
      <p:pic>
        <p:nvPicPr>
          <p:cNvPr id="22" name="Picture 21">
            <a:extLst>
              <a:ext uri="{FF2B5EF4-FFF2-40B4-BE49-F238E27FC236}">
                <a16:creationId xmlns:a16="http://schemas.microsoft.com/office/drawing/2014/main" id="{BC6D610F-470D-2D44-07B2-E88A8885C0A2}"/>
              </a:ext>
            </a:extLst>
          </p:cNvPr>
          <p:cNvPicPr>
            <a:picLocks noChangeAspect="1"/>
          </p:cNvPicPr>
          <p:nvPr/>
        </p:nvPicPr>
        <p:blipFill>
          <a:blip r:embed="rId3"/>
          <a:stretch>
            <a:fillRect/>
          </a:stretch>
        </p:blipFill>
        <p:spPr>
          <a:xfrm>
            <a:off x="3752662" y="2035441"/>
            <a:ext cx="5196454" cy="584119"/>
          </a:xfrm>
          <a:prstGeom prst="rect">
            <a:avLst/>
          </a:prstGeom>
        </p:spPr>
      </p:pic>
      <p:pic>
        <p:nvPicPr>
          <p:cNvPr id="24" name="Picture 23">
            <a:extLst>
              <a:ext uri="{FF2B5EF4-FFF2-40B4-BE49-F238E27FC236}">
                <a16:creationId xmlns:a16="http://schemas.microsoft.com/office/drawing/2014/main" id="{99B19E9F-03E8-3CC2-C2D0-325A7E8CF0F0}"/>
              </a:ext>
            </a:extLst>
          </p:cNvPr>
          <p:cNvPicPr>
            <a:picLocks noChangeAspect="1"/>
          </p:cNvPicPr>
          <p:nvPr/>
        </p:nvPicPr>
        <p:blipFill>
          <a:blip r:embed="rId4"/>
          <a:stretch>
            <a:fillRect/>
          </a:stretch>
        </p:blipFill>
        <p:spPr>
          <a:xfrm>
            <a:off x="3433524" y="3350005"/>
            <a:ext cx="6858000" cy="714375"/>
          </a:xfrm>
          <a:prstGeom prst="rect">
            <a:avLst/>
          </a:prstGeom>
        </p:spPr>
      </p:pic>
      <p:pic>
        <p:nvPicPr>
          <p:cNvPr id="26" name="Picture 25">
            <a:extLst>
              <a:ext uri="{FF2B5EF4-FFF2-40B4-BE49-F238E27FC236}">
                <a16:creationId xmlns:a16="http://schemas.microsoft.com/office/drawing/2014/main" id="{08BB38ED-90B7-EAF2-8F5D-570BA3650679}"/>
              </a:ext>
            </a:extLst>
          </p:cNvPr>
          <p:cNvPicPr>
            <a:picLocks noChangeAspect="1"/>
          </p:cNvPicPr>
          <p:nvPr/>
        </p:nvPicPr>
        <p:blipFill>
          <a:blip r:embed="rId5"/>
          <a:stretch>
            <a:fillRect/>
          </a:stretch>
        </p:blipFill>
        <p:spPr>
          <a:xfrm>
            <a:off x="4009883" y="5239104"/>
            <a:ext cx="7187373" cy="811114"/>
          </a:xfrm>
          <a:prstGeom prst="rect">
            <a:avLst/>
          </a:prstGeom>
        </p:spPr>
      </p:pic>
      <p:cxnSp>
        <p:nvCxnSpPr>
          <p:cNvPr id="29" name="Straight Connector 28">
            <a:extLst>
              <a:ext uri="{FF2B5EF4-FFF2-40B4-BE49-F238E27FC236}">
                <a16:creationId xmlns:a16="http://schemas.microsoft.com/office/drawing/2014/main" id="{E84A36D7-CEDD-567F-5C26-859F6851DA31}"/>
              </a:ext>
            </a:extLst>
          </p:cNvPr>
          <p:cNvCxnSpPr/>
          <p:nvPr/>
        </p:nvCxnSpPr>
        <p:spPr>
          <a:xfrm>
            <a:off x="461731" y="1104521"/>
            <a:ext cx="243537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447FD84E-22B4-86F2-3797-9902CA24021C}"/>
              </a:ext>
            </a:extLst>
          </p:cNvPr>
          <p:cNvCxnSpPr/>
          <p:nvPr/>
        </p:nvCxnSpPr>
        <p:spPr>
          <a:xfrm>
            <a:off x="505490" y="2614936"/>
            <a:ext cx="243537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E6836122-9FF1-A338-852C-6D879D972C37}"/>
              </a:ext>
            </a:extLst>
          </p:cNvPr>
          <p:cNvCxnSpPr/>
          <p:nvPr/>
        </p:nvCxnSpPr>
        <p:spPr>
          <a:xfrm>
            <a:off x="505492" y="4326051"/>
            <a:ext cx="243537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8150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43F7F6-19E3-13AC-0FDA-5A26E52E3C37}"/>
              </a:ext>
            </a:extLst>
          </p:cNvPr>
          <p:cNvPicPr>
            <a:picLocks noChangeAspect="1"/>
          </p:cNvPicPr>
          <p:nvPr/>
        </p:nvPicPr>
        <p:blipFill>
          <a:blip r:embed="rId2"/>
          <a:stretch>
            <a:fillRect/>
          </a:stretch>
        </p:blipFill>
        <p:spPr>
          <a:xfrm>
            <a:off x="653737" y="1029786"/>
            <a:ext cx="6629400" cy="3476625"/>
          </a:xfrm>
          <a:prstGeom prst="rect">
            <a:avLst/>
          </a:prstGeom>
        </p:spPr>
      </p:pic>
      <p:sp>
        <p:nvSpPr>
          <p:cNvPr id="6" name="TextBox 5">
            <a:extLst>
              <a:ext uri="{FF2B5EF4-FFF2-40B4-BE49-F238E27FC236}">
                <a16:creationId xmlns:a16="http://schemas.microsoft.com/office/drawing/2014/main" id="{C5D6015A-4890-82B6-EB64-767CA270158C}"/>
              </a:ext>
            </a:extLst>
          </p:cNvPr>
          <p:cNvSpPr txBox="1"/>
          <p:nvPr/>
        </p:nvSpPr>
        <p:spPr>
          <a:xfrm>
            <a:off x="7206564" y="1674891"/>
            <a:ext cx="5060424" cy="2308324"/>
          </a:xfrm>
          <a:prstGeom prst="rect">
            <a:avLst/>
          </a:prstGeom>
          <a:noFill/>
        </p:spPr>
        <p:txBody>
          <a:bodyPr wrap="none" rtlCol="0">
            <a:spAutoFit/>
          </a:bodyPr>
          <a:lstStyle/>
          <a:p>
            <a:r>
              <a:rPr lang="en-US" dirty="0"/>
              <a:t>This is likewise a terrible argument.</a:t>
            </a:r>
          </a:p>
          <a:p>
            <a:r>
              <a:rPr lang="en-US" dirty="0"/>
              <a:t>The problem wasn’t just Voom, it</a:t>
            </a:r>
          </a:p>
          <a:p>
            <a:r>
              <a:rPr lang="en-US" dirty="0"/>
              <a:t>was linkage between information used</a:t>
            </a:r>
          </a:p>
          <a:p>
            <a:r>
              <a:rPr lang="en-US" dirty="0"/>
              <a:t>for the batch correction and cancer outcome.</a:t>
            </a:r>
          </a:p>
          <a:p>
            <a:endParaRPr lang="en-US" dirty="0"/>
          </a:p>
          <a:p>
            <a:r>
              <a:rPr lang="en-US" dirty="0"/>
              <a:t>Presumably all these batch correction algorithms</a:t>
            </a:r>
          </a:p>
          <a:p>
            <a:r>
              <a:rPr lang="en-US" dirty="0"/>
              <a:t>will just make the same mistake.</a:t>
            </a:r>
          </a:p>
          <a:p>
            <a:endParaRPr lang="en-US" dirty="0"/>
          </a:p>
        </p:txBody>
      </p:sp>
    </p:spTree>
    <p:extLst>
      <p:ext uri="{BB962C8B-B14F-4D97-AF65-F5344CB8AC3E}">
        <p14:creationId xmlns:p14="http://schemas.microsoft.com/office/powerpoint/2010/main" val="1596382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6D8DE3-D5FB-743E-F1AC-32A581B92CC9}"/>
              </a:ext>
            </a:extLst>
          </p:cNvPr>
          <p:cNvPicPr>
            <a:picLocks noChangeAspect="1"/>
          </p:cNvPicPr>
          <p:nvPr/>
        </p:nvPicPr>
        <p:blipFill>
          <a:blip r:embed="rId2"/>
          <a:stretch>
            <a:fillRect/>
          </a:stretch>
        </p:blipFill>
        <p:spPr>
          <a:xfrm>
            <a:off x="1213215" y="488248"/>
            <a:ext cx="9524194" cy="5881504"/>
          </a:xfrm>
          <a:prstGeom prst="rect">
            <a:avLst/>
          </a:prstGeom>
        </p:spPr>
      </p:pic>
      <p:sp>
        <p:nvSpPr>
          <p:cNvPr id="6" name="TextBox 5">
            <a:extLst>
              <a:ext uri="{FF2B5EF4-FFF2-40B4-BE49-F238E27FC236}">
                <a16:creationId xmlns:a16="http://schemas.microsoft.com/office/drawing/2014/main" id="{898839B4-1899-11A4-251D-8D6F8F8421D3}"/>
              </a:ext>
            </a:extLst>
          </p:cNvPr>
          <p:cNvSpPr txBox="1"/>
          <p:nvPr/>
        </p:nvSpPr>
        <p:spPr>
          <a:xfrm>
            <a:off x="986831" y="45270"/>
            <a:ext cx="1049838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Because their pipeline aggregates results prior to ML, it doesn’t seem like it addresses the problem!</a:t>
            </a:r>
          </a:p>
        </p:txBody>
      </p:sp>
      <p:cxnSp>
        <p:nvCxnSpPr>
          <p:cNvPr id="8" name="Straight Arrow Connector 7">
            <a:extLst>
              <a:ext uri="{FF2B5EF4-FFF2-40B4-BE49-F238E27FC236}">
                <a16:creationId xmlns:a16="http://schemas.microsoft.com/office/drawing/2014/main" id="{6763BFEF-A0DE-8041-BD57-ED52EEC0CA13}"/>
              </a:ext>
            </a:extLst>
          </p:cNvPr>
          <p:cNvCxnSpPr/>
          <p:nvPr/>
        </p:nvCxnSpPr>
        <p:spPr>
          <a:xfrm>
            <a:off x="3757192" y="5368704"/>
            <a:ext cx="86007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9168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182F85-6720-4224-1AF2-6F7AA4F87CE2}"/>
              </a:ext>
            </a:extLst>
          </p:cNvPr>
          <p:cNvPicPr>
            <a:picLocks noChangeAspect="1"/>
          </p:cNvPicPr>
          <p:nvPr/>
        </p:nvPicPr>
        <p:blipFill>
          <a:blip r:embed="rId2"/>
          <a:stretch>
            <a:fillRect/>
          </a:stretch>
        </p:blipFill>
        <p:spPr>
          <a:xfrm>
            <a:off x="557212" y="1744632"/>
            <a:ext cx="11077575" cy="2152650"/>
          </a:xfrm>
          <a:prstGeom prst="rect">
            <a:avLst/>
          </a:prstGeom>
        </p:spPr>
      </p:pic>
      <p:pic>
        <p:nvPicPr>
          <p:cNvPr id="7" name="Picture 6">
            <a:extLst>
              <a:ext uri="{FF2B5EF4-FFF2-40B4-BE49-F238E27FC236}">
                <a16:creationId xmlns:a16="http://schemas.microsoft.com/office/drawing/2014/main" id="{59FCE9D6-335D-D3E0-4B26-9C9C320B5827}"/>
              </a:ext>
            </a:extLst>
          </p:cNvPr>
          <p:cNvPicPr>
            <a:picLocks noChangeAspect="1"/>
          </p:cNvPicPr>
          <p:nvPr/>
        </p:nvPicPr>
        <p:blipFill>
          <a:blip r:embed="rId3"/>
          <a:stretch>
            <a:fillRect/>
          </a:stretch>
        </p:blipFill>
        <p:spPr>
          <a:xfrm>
            <a:off x="2681381" y="4227166"/>
            <a:ext cx="5362575" cy="1952625"/>
          </a:xfrm>
          <a:prstGeom prst="rect">
            <a:avLst/>
          </a:prstGeom>
        </p:spPr>
      </p:pic>
      <p:sp>
        <p:nvSpPr>
          <p:cNvPr id="8" name="TextBox 7">
            <a:extLst>
              <a:ext uri="{FF2B5EF4-FFF2-40B4-BE49-F238E27FC236}">
                <a16:creationId xmlns:a16="http://schemas.microsoft.com/office/drawing/2014/main" id="{EDA7FFB8-0A23-1811-F109-D9841AB13D43}"/>
              </a:ext>
            </a:extLst>
          </p:cNvPr>
          <p:cNvSpPr txBox="1"/>
          <p:nvPr/>
        </p:nvSpPr>
        <p:spPr>
          <a:xfrm>
            <a:off x="1095469" y="461727"/>
            <a:ext cx="8907438" cy="923330"/>
          </a:xfrm>
          <a:prstGeom prst="rect">
            <a:avLst/>
          </a:prstGeom>
          <a:noFill/>
        </p:spPr>
        <p:txBody>
          <a:bodyPr wrap="none" rtlCol="0">
            <a:spAutoFit/>
          </a:bodyPr>
          <a:lstStyle/>
          <a:p>
            <a:r>
              <a:rPr lang="en-US" dirty="0"/>
              <a:t>These essentially perfect results across all cancer types is just not biologically feasible.</a:t>
            </a:r>
          </a:p>
          <a:p>
            <a:r>
              <a:rPr lang="en-US" dirty="0"/>
              <a:t>The argument that it can’t be an artifact of normalization because the results are perfect </a:t>
            </a:r>
          </a:p>
          <a:p>
            <a:r>
              <a:rPr lang="en-US" dirty="0"/>
              <a:t>without normalization or with different normalization schemes appears naïve.</a:t>
            </a:r>
          </a:p>
        </p:txBody>
      </p:sp>
    </p:spTree>
    <p:extLst>
      <p:ext uri="{BB962C8B-B14F-4D97-AF65-F5344CB8AC3E}">
        <p14:creationId xmlns:p14="http://schemas.microsoft.com/office/powerpoint/2010/main" val="1097495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58B38A-9086-28A5-89B4-99E495C242CD}"/>
              </a:ext>
            </a:extLst>
          </p:cNvPr>
          <p:cNvPicPr>
            <a:picLocks noChangeAspect="1"/>
          </p:cNvPicPr>
          <p:nvPr/>
        </p:nvPicPr>
        <p:blipFill>
          <a:blip r:embed="rId2"/>
          <a:stretch>
            <a:fillRect/>
          </a:stretch>
        </p:blipFill>
        <p:spPr>
          <a:xfrm>
            <a:off x="238549" y="428625"/>
            <a:ext cx="5343525" cy="5657850"/>
          </a:xfrm>
          <a:prstGeom prst="rect">
            <a:avLst/>
          </a:prstGeom>
        </p:spPr>
      </p:pic>
      <p:sp>
        <p:nvSpPr>
          <p:cNvPr id="6" name="TextBox 5">
            <a:extLst>
              <a:ext uri="{FF2B5EF4-FFF2-40B4-BE49-F238E27FC236}">
                <a16:creationId xmlns:a16="http://schemas.microsoft.com/office/drawing/2014/main" id="{4F482A49-3D0B-8554-52C6-A3DCFEA5FE6E}"/>
              </a:ext>
            </a:extLst>
          </p:cNvPr>
          <p:cNvSpPr txBox="1"/>
          <p:nvPr/>
        </p:nvSpPr>
        <p:spPr>
          <a:xfrm>
            <a:off x="1155166" y="200685"/>
            <a:ext cx="3208635" cy="369332"/>
          </a:xfrm>
          <a:prstGeom prst="rect">
            <a:avLst/>
          </a:prstGeom>
          <a:noFill/>
        </p:spPr>
        <p:txBody>
          <a:bodyPr wrap="none" rtlCol="0">
            <a:spAutoFit/>
          </a:bodyPr>
          <a:lstStyle/>
          <a:p>
            <a:r>
              <a:rPr lang="en-US" dirty="0"/>
              <a:t>This is supplementary Fig. 32C</a:t>
            </a:r>
          </a:p>
        </p:txBody>
      </p:sp>
      <p:sp>
        <p:nvSpPr>
          <p:cNvPr id="12" name="TextBox 11">
            <a:extLst>
              <a:ext uri="{FF2B5EF4-FFF2-40B4-BE49-F238E27FC236}">
                <a16:creationId xmlns:a16="http://schemas.microsoft.com/office/drawing/2014/main" id="{A01016B2-5C6A-200F-BFBB-F310990BF5AB}"/>
              </a:ext>
            </a:extLst>
          </p:cNvPr>
          <p:cNvSpPr txBox="1"/>
          <p:nvPr/>
        </p:nvSpPr>
        <p:spPr>
          <a:xfrm>
            <a:off x="6096000" y="0"/>
            <a:ext cx="6097508" cy="2308324"/>
          </a:xfrm>
          <a:prstGeom prst="rect">
            <a:avLst/>
          </a:prstGeom>
          <a:noFill/>
        </p:spPr>
        <p:txBody>
          <a:bodyPr wrap="square">
            <a:spAutoFit/>
          </a:bodyPr>
          <a:lstStyle/>
          <a:p>
            <a:endParaRPr lang="en-US" dirty="0"/>
          </a:p>
          <a:p>
            <a:r>
              <a:rPr lang="en-US" dirty="0"/>
              <a:t>So take UCEC (which is Uterine Corpus Endometrial Cancer) according to Sup Fig. 1C. The confusion matrix says that there were 107 correctly identified samples, which seems pretty good.  But in Supplementary Table S9, there are 110 samples from Harvard Medical School and 50 from Washington University.  So are all 107 samples that were correctly identified from Havard?</a:t>
            </a:r>
          </a:p>
        </p:txBody>
      </p:sp>
      <p:cxnSp>
        <p:nvCxnSpPr>
          <p:cNvPr id="14" name="Straight Arrow Connector 13">
            <a:extLst>
              <a:ext uri="{FF2B5EF4-FFF2-40B4-BE49-F238E27FC236}">
                <a16:creationId xmlns:a16="http://schemas.microsoft.com/office/drawing/2014/main" id="{7A63C4CE-85C5-CA25-D838-8E2EB348AA91}"/>
              </a:ext>
            </a:extLst>
          </p:cNvPr>
          <p:cNvCxnSpPr/>
          <p:nvPr/>
        </p:nvCxnSpPr>
        <p:spPr>
          <a:xfrm flipH="1">
            <a:off x="5204517" y="5212533"/>
            <a:ext cx="751437" cy="724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8CABBF-7277-F1D9-4318-332E4A26C37F}"/>
              </a:ext>
            </a:extLst>
          </p:cNvPr>
          <p:cNvSpPr txBox="1"/>
          <p:nvPr/>
        </p:nvSpPr>
        <p:spPr>
          <a:xfrm>
            <a:off x="6000840" y="2526927"/>
            <a:ext cx="6111088" cy="923330"/>
          </a:xfrm>
          <a:prstGeom prst="rect">
            <a:avLst/>
          </a:prstGeom>
          <a:noFill/>
        </p:spPr>
        <p:txBody>
          <a:bodyPr wrap="square">
            <a:spAutoFit/>
          </a:bodyPr>
          <a:lstStyle/>
          <a:p>
            <a:r>
              <a:rPr lang="en-US" b="0" i="0" dirty="0">
                <a:solidFill>
                  <a:srgbClr val="222222"/>
                </a:solidFill>
                <a:effectLst/>
                <a:latin typeface="Arial" panose="020B0604020202020204" pitchFamily="34" charset="0"/>
              </a:rPr>
              <a:t>Similar analysis for BRCA; there are 22 samples incorrectly predicted and 21 BRCA samples not from Wash U</a:t>
            </a:r>
            <a:endParaRPr lang="en-US" dirty="0"/>
          </a:p>
        </p:txBody>
      </p:sp>
      <p:sp>
        <p:nvSpPr>
          <p:cNvPr id="18" name="TextBox 17">
            <a:extLst>
              <a:ext uri="{FF2B5EF4-FFF2-40B4-BE49-F238E27FC236}">
                <a16:creationId xmlns:a16="http://schemas.microsoft.com/office/drawing/2014/main" id="{0B25C330-D53A-5D3B-B38F-8AC6804F833D}"/>
              </a:ext>
            </a:extLst>
          </p:cNvPr>
          <p:cNvSpPr txBox="1"/>
          <p:nvPr/>
        </p:nvSpPr>
        <p:spPr>
          <a:xfrm>
            <a:off x="5875476" y="3668860"/>
            <a:ext cx="6191250" cy="1477328"/>
          </a:xfrm>
          <a:prstGeom prst="rect">
            <a:avLst/>
          </a:prstGeom>
          <a:noFill/>
        </p:spPr>
        <p:txBody>
          <a:bodyPr wrap="square">
            <a:spAutoFit/>
          </a:bodyPr>
          <a:lstStyle/>
          <a:p>
            <a:r>
              <a:rPr lang="en-US" b="0" i="0" dirty="0">
                <a:solidFill>
                  <a:srgbClr val="222222"/>
                </a:solidFill>
                <a:effectLst/>
                <a:latin typeface="Arial" panose="020B0604020202020204" pitchFamily="34" charset="0"/>
              </a:rPr>
              <a:t>So Knight lab is arguing that they are doing a useful thing of separating cancer types, but it seems like they are just doing a trivial thing of separating hospitals (which is just uncorrected batch effect being picked up from their machine learning algorithm)</a:t>
            </a:r>
            <a:endParaRPr lang="en-US" dirty="0"/>
          </a:p>
        </p:txBody>
      </p:sp>
      <p:cxnSp>
        <p:nvCxnSpPr>
          <p:cNvPr id="21" name="Straight Arrow Connector 20">
            <a:extLst>
              <a:ext uri="{FF2B5EF4-FFF2-40B4-BE49-F238E27FC236}">
                <a16:creationId xmlns:a16="http://schemas.microsoft.com/office/drawing/2014/main" id="{2FF9C2AB-ED9C-2D7F-3A47-C3D9A83566FD}"/>
              </a:ext>
            </a:extLst>
          </p:cNvPr>
          <p:cNvCxnSpPr/>
          <p:nvPr/>
        </p:nvCxnSpPr>
        <p:spPr>
          <a:xfrm>
            <a:off x="0" y="1295400"/>
            <a:ext cx="1022004" cy="66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7F23ECD4-F2EA-87F8-9B40-A03219C2D1F8}"/>
              </a:ext>
            </a:extLst>
          </p:cNvPr>
          <p:cNvSpPr txBox="1"/>
          <p:nvPr/>
        </p:nvSpPr>
        <p:spPr>
          <a:xfrm>
            <a:off x="838200" y="6200775"/>
            <a:ext cx="10074553" cy="646331"/>
          </a:xfrm>
          <a:prstGeom prst="rect">
            <a:avLst/>
          </a:prstGeom>
          <a:noFill/>
        </p:spPr>
        <p:txBody>
          <a:bodyPr wrap="none" rtlCol="0">
            <a:spAutoFit/>
          </a:bodyPr>
          <a:lstStyle/>
          <a:p>
            <a:r>
              <a:rPr lang="en-US" dirty="0">
                <a:solidFill>
                  <a:srgbClr val="FF0000"/>
                </a:solidFill>
              </a:rPr>
              <a:t>The pairwise 97.85 accuracy seems highly over-stated (and not biologically feasible given error rates </a:t>
            </a:r>
          </a:p>
          <a:p>
            <a:r>
              <a:rPr lang="en-US" dirty="0">
                <a:solidFill>
                  <a:srgbClr val="FF0000"/>
                </a:solidFill>
              </a:rPr>
              <a:t>In cancer diagnosis…)</a:t>
            </a:r>
          </a:p>
        </p:txBody>
      </p:sp>
    </p:spTree>
    <p:extLst>
      <p:ext uri="{BB962C8B-B14F-4D97-AF65-F5344CB8AC3E}">
        <p14:creationId xmlns:p14="http://schemas.microsoft.com/office/powerpoint/2010/main" val="1628270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B83D17-B6EB-F976-EE55-932B53C1AB57}"/>
              </a:ext>
            </a:extLst>
          </p:cNvPr>
          <p:cNvSpPr txBox="1"/>
          <p:nvPr/>
        </p:nvSpPr>
        <p:spPr>
          <a:xfrm>
            <a:off x="1249381" y="1059255"/>
            <a:ext cx="9469259" cy="286232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But is there any evidence of microbial signal for cancer?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Yes.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Certain cancers clearly have microbial associations that are well supported in the literature.</a:t>
            </a:r>
          </a:p>
          <a:p>
            <a:r>
              <a:rPr lang="en-US" dirty="0">
                <a:latin typeface="Arial" panose="020B0604020202020204" pitchFamily="34" charset="0"/>
                <a:cs typeface="Arial" panose="020B0604020202020204" pitchFamily="34" charset="0"/>
              </a:rPr>
              <a:t>H Pylori and stomach cancer.</a:t>
            </a:r>
          </a:p>
          <a:p>
            <a:r>
              <a:rPr lang="en-US" dirty="0">
                <a:latin typeface="Arial" panose="020B0604020202020204" pitchFamily="34" charset="0"/>
                <a:cs typeface="Arial" panose="020B0604020202020204" pitchFamily="34" charset="0"/>
              </a:rPr>
              <a:t>E. Coli and CRC</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173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48B0A4-5208-F81E-CAC6-75C0E3644CF3}"/>
              </a:ext>
            </a:extLst>
          </p:cNvPr>
          <p:cNvSpPr txBox="1"/>
          <p:nvPr/>
        </p:nvSpPr>
        <p:spPr>
          <a:xfrm>
            <a:off x="828675" y="200025"/>
            <a:ext cx="10691901"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Supplementary Fig.28 shows </a:t>
            </a:r>
            <a:r>
              <a:rPr lang="en-US" dirty="0" err="1">
                <a:latin typeface="Arial" panose="020B0604020202020204" pitchFamily="34" charset="0"/>
                <a:cs typeface="Arial" panose="020B0604020202020204" pitchFamily="34" charset="0"/>
              </a:rPr>
              <a:t>PCoA’s</a:t>
            </a:r>
            <a:r>
              <a:rPr lang="en-US" dirty="0">
                <a:latin typeface="Arial" panose="020B0604020202020204" pitchFamily="34" charset="0"/>
                <a:cs typeface="Arial" panose="020B0604020202020204" pitchFamily="34" charset="0"/>
              </a:rPr>
              <a:t> by hospital shows some separation but not the perfect separation</a:t>
            </a:r>
          </a:p>
          <a:p>
            <a:r>
              <a:rPr lang="en-US" dirty="0">
                <a:latin typeface="Arial" panose="020B0604020202020204" pitchFamily="34" charset="0"/>
                <a:cs typeface="Arial" panose="020B0604020202020204" pitchFamily="34" charset="0"/>
              </a:rPr>
              <a:t>Implied by the ML models… (and these are still separate studies within </a:t>
            </a:r>
            <a:r>
              <a:rPr lang="en-US">
                <a:latin typeface="Arial" panose="020B0604020202020204" pitchFamily="34" charset="0"/>
                <a:cs typeface="Arial" panose="020B0604020202020204" pitchFamily="34" charset="0"/>
              </a:rPr>
              <a:t>the hospitals)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35F241-7426-6375-4AE5-6D7BAB1E272A}"/>
              </a:ext>
            </a:extLst>
          </p:cNvPr>
          <p:cNvPicPr>
            <a:picLocks noChangeAspect="1"/>
          </p:cNvPicPr>
          <p:nvPr/>
        </p:nvPicPr>
        <p:blipFill>
          <a:blip r:embed="rId2"/>
          <a:stretch>
            <a:fillRect/>
          </a:stretch>
        </p:blipFill>
        <p:spPr>
          <a:xfrm>
            <a:off x="200025" y="906607"/>
            <a:ext cx="10429875" cy="5489018"/>
          </a:xfrm>
          <a:prstGeom prst="rect">
            <a:avLst/>
          </a:prstGeom>
        </p:spPr>
      </p:pic>
    </p:spTree>
    <p:extLst>
      <p:ext uri="{BB962C8B-B14F-4D97-AF65-F5344CB8AC3E}">
        <p14:creationId xmlns:p14="http://schemas.microsoft.com/office/powerpoint/2010/main" val="1893433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C5E86E-5E72-6C12-F496-7DF308FA47A8}"/>
              </a:ext>
            </a:extLst>
          </p:cNvPr>
          <p:cNvSpPr txBox="1"/>
          <p:nvPr/>
        </p:nvSpPr>
        <p:spPr>
          <a:xfrm>
            <a:off x="1276539" y="5"/>
            <a:ext cx="5955541"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 the retracted paper, there are some convincing data…</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123D08F-2BB7-6B2C-15F2-06B445FD8071}"/>
              </a:ext>
            </a:extLst>
          </p:cNvPr>
          <p:cNvPicPr>
            <a:picLocks noChangeAspect="1"/>
          </p:cNvPicPr>
          <p:nvPr/>
        </p:nvPicPr>
        <p:blipFill>
          <a:blip r:embed="rId2"/>
          <a:stretch>
            <a:fillRect/>
          </a:stretch>
        </p:blipFill>
        <p:spPr>
          <a:xfrm>
            <a:off x="3459898" y="510441"/>
            <a:ext cx="3838575" cy="3609975"/>
          </a:xfrm>
          <a:prstGeom prst="rect">
            <a:avLst/>
          </a:prstGeom>
        </p:spPr>
      </p:pic>
      <p:sp>
        <p:nvSpPr>
          <p:cNvPr id="7" name="TextBox 6">
            <a:extLst>
              <a:ext uri="{FF2B5EF4-FFF2-40B4-BE49-F238E27FC236}">
                <a16:creationId xmlns:a16="http://schemas.microsoft.com/office/drawing/2014/main" id="{196259C1-9161-396F-7E21-031F38556E3D}"/>
              </a:ext>
            </a:extLst>
          </p:cNvPr>
          <p:cNvSpPr txBox="1"/>
          <p:nvPr/>
        </p:nvSpPr>
        <p:spPr>
          <a:xfrm>
            <a:off x="54323" y="4182712"/>
            <a:ext cx="12318500" cy="2308324"/>
          </a:xfrm>
          <a:prstGeom prst="rect">
            <a:avLst/>
          </a:prstGeom>
          <a:noFill/>
        </p:spPr>
        <p:txBody>
          <a:bodyPr wrap="none" rtlCol="0">
            <a:spAutoFit/>
          </a:bodyPr>
          <a:lstStyle/>
          <a:p>
            <a:r>
              <a:rPr lang="en-US" dirty="0"/>
              <a:t>This is fusobacterium in different cancer types.</a:t>
            </a:r>
          </a:p>
          <a:p>
            <a:endParaRPr lang="en-US" dirty="0"/>
          </a:p>
          <a:p>
            <a:r>
              <a:rPr lang="en-US" dirty="0"/>
              <a:t>These are significant differences.</a:t>
            </a:r>
          </a:p>
          <a:p>
            <a:r>
              <a:rPr lang="en-US" dirty="0"/>
              <a:t>But notice the effects size and overlap between the groups.</a:t>
            </a:r>
          </a:p>
          <a:p>
            <a:r>
              <a:rPr lang="en-US" dirty="0"/>
              <a:t>If you built a machine learning model from these data, the AUC would not be anywhere 0.99</a:t>
            </a:r>
          </a:p>
          <a:p>
            <a:endParaRPr lang="en-US" dirty="0"/>
          </a:p>
          <a:p>
            <a:r>
              <a:rPr lang="en-US" dirty="0"/>
              <a:t>So it is not that there is no evidence of microbial associations with cancer, but misuse of machine learning</a:t>
            </a:r>
          </a:p>
          <a:p>
            <a:r>
              <a:rPr lang="en-US" dirty="0"/>
              <a:t>algorithms made those associations appear much stronger than classical statistical analyses would suggest they really are</a:t>
            </a:r>
          </a:p>
        </p:txBody>
      </p:sp>
    </p:spTree>
    <p:extLst>
      <p:ext uri="{BB962C8B-B14F-4D97-AF65-F5344CB8AC3E}">
        <p14:creationId xmlns:p14="http://schemas.microsoft.com/office/powerpoint/2010/main" val="1259697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4F4689-96A6-0157-5DEF-7A23538DA432}"/>
              </a:ext>
            </a:extLst>
          </p:cNvPr>
          <p:cNvSpPr txBox="1"/>
          <p:nvPr/>
        </p:nvSpPr>
        <p:spPr>
          <a:xfrm flipH="1">
            <a:off x="1168351" y="1493370"/>
            <a:ext cx="10085110" cy="20313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This is a problem of effect size.</a:t>
            </a:r>
          </a:p>
          <a:p>
            <a:r>
              <a:rPr lang="en-US" dirty="0">
                <a:latin typeface="Arial" panose="020B0604020202020204" pitchFamily="34" charset="0"/>
                <a:cs typeface="Arial" panose="020B0604020202020204" pitchFamily="34" charset="0"/>
              </a:rPr>
              <a:t>There probably are microbes associated with cancer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But not perfect associations.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complexity of machine learning algorithms interacts with pressure to publish and commercialize</a:t>
            </a:r>
          </a:p>
        </p:txBody>
      </p:sp>
    </p:spTree>
    <p:extLst>
      <p:ext uri="{BB962C8B-B14F-4D97-AF65-F5344CB8AC3E}">
        <p14:creationId xmlns:p14="http://schemas.microsoft.com/office/powerpoint/2010/main" val="2660522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D02186-231F-9680-E020-0B8FCF19B1BE}"/>
              </a:ext>
            </a:extLst>
          </p:cNvPr>
          <p:cNvPicPr>
            <a:picLocks noChangeAspect="1"/>
          </p:cNvPicPr>
          <p:nvPr/>
        </p:nvPicPr>
        <p:blipFill>
          <a:blip r:embed="rId2"/>
          <a:stretch>
            <a:fillRect/>
          </a:stretch>
        </p:blipFill>
        <p:spPr>
          <a:xfrm>
            <a:off x="4762" y="1381125"/>
            <a:ext cx="12182475" cy="4095750"/>
          </a:xfrm>
          <a:prstGeom prst="rect">
            <a:avLst/>
          </a:prstGeom>
        </p:spPr>
      </p:pic>
      <p:sp>
        <p:nvSpPr>
          <p:cNvPr id="6" name="TextBox 5">
            <a:extLst>
              <a:ext uri="{FF2B5EF4-FFF2-40B4-BE49-F238E27FC236}">
                <a16:creationId xmlns:a16="http://schemas.microsoft.com/office/drawing/2014/main" id="{967268C6-2F31-077B-59A0-1F55B7762F7B}"/>
              </a:ext>
            </a:extLst>
          </p:cNvPr>
          <p:cNvSpPr txBox="1"/>
          <p:nvPr/>
        </p:nvSpPr>
        <p:spPr>
          <a:xfrm>
            <a:off x="1183907" y="625643"/>
            <a:ext cx="8553880" cy="369332"/>
          </a:xfrm>
          <a:prstGeom prst="rect">
            <a:avLst/>
          </a:prstGeom>
          <a:noFill/>
        </p:spPr>
        <p:txBody>
          <a:bodyPr wrap="none" rtlCol="0">
            <a:spAutoFit/>
          </a:bodyPr>
          <a:lstStyle/>
          <a:p>
            <a:r>
              <a:rPr lang="en-US" dirty="0"/>
              <a:t>The 2020 retracted paper.  &gt;900 citations.  ~$20 million of venture (according to WSJ) </a:t>
            </a:r>
          </a:p>
        </p:txBody>
      </p:sp>
    </p:spTree>
    <p:extLst>
      <p:ext uri="{BB962C8B-B14F-4D97-AF65-F5344CB8AC3E}">
        <p14:creationId xmlns:p14="http://schemas.microsoft.com/office/powerpoint/2010/main" val="4103595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F4B644-F154-AB0C-AA49-B270D3474826}"/>
              </a:ext>
            </a:extLst>
          </p:cNvPr>
          <p:cNvPicPr>
            <a:picLocks noChangeAspect="1"/>
          </p:cNvPicPr>
          <p:nvPr/>
        </p:nvPicPr>
        <p:blipFill>
          <a:blip r:embed="rId2"/>
          <a:stretch>
            <a:fillRect/>
          </a:stretch>
        </p:blipFill>
        <p:spPr>
          <a:xfrm>
            <a:off x="988444" y="547687"/>
            <a:ext cx="8886825" cy="5762625"/>
          </a:xfrm>
          <a:prstGeom prst="rect">
            <a:avLst/>
          </a:prstGeom>
        </p:spPr>
      </p:pic>
    </p:spTree>
    <p:extLst>
      <p:ext uri="{BB962C8B-B14F-4D97-AF65-F5344CB8AC3E}">
        <p14:creationId xmlns:p14="http://schemas.microsoft.com/office/powerpoint/2010/main" val="3031791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1266-2269-EEF3-F322-667A1A6CCFCD}"/>
              </a:ext>
            </a:extLst>
          </p:cNvPr>
          <p:cNvPicPr>
            <a:picLocks noChangeAspect="1"/>
          </p:cNvPicPr>
          <p:nvPr/>
        </p:nvPicPr>
        <p:blipFill>
          <a:blip r:embed="rId2"/>
          <a:stretch>
            <a:fillRect/>
          </a:stretch>
        </p:blipFill>
        <p:spPr>
          <a:xfrm>
            <a:off x="1728787" y="785812"/>
            <a:ext cx="8734425" cy="5286375"/>
          </a:xfrm>
          <a:prstGeom prst="rect">
            <a:avLst/>
          </a:prstGeom>
        </p:spPr>
      </p:pic>
      <p:sp>
        <p:nvSpPr>
          <p:cNvPr id="4" name="TextBox 3">
            <a:extLst>
              <a:ext uri="{FF2B5EF4-FFF2-40B4-BE49-F238E27FC236}">
                <a16:creationId xmlns:a16="http://schemas.microsoft.com/office/drawing/2014/main" id="{971B1C55-9FFE-2BF5-4007-FB8165E2DB64}"/>
              </a:ext>
            </a:extLst>
          </p:cNvPr>
          <p:cNvSpPr txBox="1"/>
          <p:nvPr/>
        </p:nvSpPr>
        <p:spPr>
          <a:xfrm>
            <a:off x="260136" y="4117062"/>
            <a:ext cx="2474009" cy="646331"/>
          </a:xfrm>
          <a:prstGeom prst="rect">
            <a:avLst/>
          </a:prstGeom>
          <a:noFill/>
        </p:spPr>
        <p:txBody>
          <a:bodyPr wrap="square" rtlCol="0">
            <a:spAutoFit/>
          </a:bodyPr>
          <a:lstStyle/>
          <a:p>
            <a:r>
              <a:rPr lang="en-US" dirty="0"/>
              <a:t>Between tumor</a:t>
            </a:r>
          </a:p>
          <a:p>
            <a:r>
              <a:rPr lang="en-US" dirty="0"/>
              <a:t>types</a:t>
            </a:r>
          </a:p>
        </p:txBody>
      </p:sp>
      <p:sp>
        <p:nvSpPr>
          <p:cNvPr id="6" name="TextBox 5">
            <a:extLst>
              <a:ext uri="{FF2B5EF4-FFF2-40B4-BE49-F238E27FC236}">
                <a16:creationId xmlns:a16="http://schemas.microsoft.com/office/drawing/2014/main" id="{D9CD058D-30D3-2CD5-FD35-C6404EE07FEB}"/>
              </a:ext>
            </a:extLst>
          </p:cNvPr>
          <p:cNvSpPr txBox="1"/>
          <p:nvPr/>
        </p:nvSpPr>
        <p:spPr>
          <a:xfrm>
            <a:off x="206725" y="4661025"/>
            <a:ext cx="1706878" cy="646331"/>
          </a:xfrm>
          <a:prstGeom prst="rect">
            <a:avLst/>
          </a:prstGeom>
          <a:noFill/>
        </p:spPr>
        <p:txBody>
          <a:bodyPr wrap="none" rtlCol="0">
            <a:spAutoFit/>
          </a:bodyPr>
          <a:lstStyle/>
          <a:p>
            <a:r>
              <a:rPr lang="en-US" dirty="0"/>
              <a:t>Between tumor</a:t>
            </a:r>
          </a:p>
          <a:p>
            <a:r>
              <a:rPr lang="en-US" dirty="0"/>
              <a:t>And normal</a:t>
            </a:r>
          </a:p>
        </p:txBody>
      </p:sp>
    </p:spTree>
    <p:extLst>
      <p:ext uri="{BB962C8B-B14F-4D97-AF65-F5344CB8AC3E}">
        <p14:creationId xmlns:p14="http://schemas.microsoft.com/office/powerpoint/2010/main" val="1906213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1FB23A-BFAC-D0C9-7D9F-2017E6B45BD3}"/>
              </a:ext>
            </a:extLst>
          </p:cNvPr>
          <p:cNvSpPr txBox="1"/>
          <p:nvPr/>
        </p:nvSpPr>
        <p:spPr>
          <a:xfrm>
            <a:off x="651850" y="253499"/>
            <a:ext cx="743023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Much of the data in all 3 papers is reported as a result of ROC curves…</a:t>
            </a:r>
          </a:p>
        </p:txBody>
      </p:sp>
      <p:sp>
        <p:nvSpPr>
          <p:cNvPr id="6" name="TextBox 5">
            <a:extLst>
              <a:ext uri="{FF2B5EF4-FFF2-40B4-BE49-F238E27FC236}">
                <a16:creationId xmlns:a16="http://schemas.microsoft.com/office/drawing/2014/main" id="{52BA2D20-BDAB-C0C9-957F-527C214083CA}"/>
              </a:ext>
            </a:extLst>
          </p:cNvPr>
          <p:cNvSpPr txBox="1"/>
          <p:nvPr/>
        </p:nvSpPr>
        <p:spPr>
          <a:xfrm>
            <a:off x="1677165" y="1054732"/>
            <a:ext cx="3412773" cy="338554"/>
          </a:xfrm>
          <a:prstGeom prst="rect">
            <a:avLst/>
          </a:prstGeom>
          <a:noFill/>
        </p:spPr>
        <p:txBody>
          <a:bodyPr wrap="square" rtlCol="0">
            <a:spAutoFit/>
          </a:bodyPr>
          <a:lstStyle/>
          <a:p>
            <a:r>
              <a:rPr lang="en-US" sz="1600" dirty="0"/>
              <a:t>Is a sample </a:t>
            </a:r>
            <a:r>
              <a:rPr lang="en-US" sz="1600" dirty="0">
                <a:solidFill>
                  <a:srgbClr val="FF0000"/>
                </a:solidFill>
              </a:rPr>
              <a:t>case </a:t>
            </a:r>
            <a:r>
              <a:rPr lang="en-US" sz="1600" dirty="0"/>
              <a:t>or </a:t>
            </a:r>
            <a:r>
              <a:rPr lang="en-US" sz="1600" dirty="0">
                <a:solidFill>
                  <a:srgbClr val="FF0000"/>
                </a:solidFill>
              </a:rPr>
              <a:t>control</a:t>
            </a:r>
            <a:r>
              <a:rPr lang="en-US" sz="1600" dirty="0"/>
              <a:t>?</a:t>
            </a:r>
          </a:p>
        </p:txBody>
      </p:sp>
      <p:cxnSp>
        <p:nvCxnSpPr>
          <p:cNvPr id="7" name="Straight Connector 6">
            <a:extLst>
              <a:ext uri="{FF2B5EF4-FFF2-40B4-BE49-F238E27FC236}">
                <a16:creationId xmlns:a16="http://schemas.microsoft.com/office/drawing/2014/main" id="{B08F9E72-1E18-2BDA-8B8D-CC865B91F47E}"/>
              </a:ext>
            </a:extLst>
          </p:cNvPr>
          <p:cNvCxnSpPr/>
          <p:nvPr/>
        </p:nvCxnSpPr>
        <p:spPr>
          <a:xfrm>
            <a:off x="5436981" y="946093"/>
            <a:ext cx="0" cy="40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1A9E349-F6A6-3EFA-52EC-A1B68A43A6E7}"/>
              </a:ext>
            </a:extLst>
          </p:cNvPr>
          <p:cNvCxnSpPr/>
          <p:nvPr/>
        </p:nvCxnSpPr>
        <p:spPr>
          <a:xfrm flipH="1">
            <a:off x="2226790" y="2045332"/>
            <a:ext cx="30480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9CCB184-E037-BD01-2A5F-A9C30746EAB0}"/>
              </a:ext>
            </a:extLst>
          </p:cNvPr>
          <p:cNvSpPr txBox="1"/>
          <p:nvPr/>
        </p:nvSpPr>
        <p:spPr>
          <a:xfrm>
            <a:off x="1421170" y="1432755"/>
            <a:ext cx="3197029" cy="523220"/>
          </a:xfrm>
          <a:prstGeom prst="rect">
            <a:avLst/>
          </a:prstGeom>
          <a:noFill/>
        </p:spPr>
        <p:txBody>
          <a:bodyPr wrap="none" rtlCol="0">
            <a:spAutoFit/>
          </a:bodyPr>
          <a:lstStyle/>
          <a:p>
            <a:r>
              <a:rPr lang="en-US" sz="1400" dirty="0"/>
              <a:t>Whole-genome metagenome sequencing</a:t>
            </a:r>
          </a:p>
          <a:p>
            <a:r>
              <a:rPr lang="en-US" sz="1400" dirty="0"/>
              <a:t>on samples with known disease status</a:t>
            </a:r>
          </a:p>
        </p:txBody>
      </p:sp>
      <p:sp>
        <p:nvSpPr>
          <p:cNvPr id="10" name="TextBox 9">
            <a:extLst>
              <a:ext uri="{FF2B5EF4-FFF2-40B4-BE49-F238E27FC236}">
                <a16:creationId xmlns:a16="http://schemas.microsoft.com/office/drawing/2014/main" id="{55798B1A-8FD6-4C77-3BA0-DEA6266A0CA3}"/>
              </a:ext>
            </a:extLst>
          </p:cNvPr>
          <p:cNvSpPr txBox="1"/>
          <p:nvPr/>
        </p:nvSpPr>
        <p:spPr>
          <a:xfrm>
            <a:off x="1388590" y="1969134"/>
            <a:ext cx="1447800" cy="307777"/>
          </a:xfrm>
          <a:prstGeom prst="rect">
            <a:avLst/>
          </a:prstGeom>
          <a:noFill/>
        </p:spPr>
        <p:txBody>
          <a:bodyPr wrap="square" rtlCol="0">
            <a:spAutoFit/>
          </a:bodyPr>
          <a:lstStyle/>
          <a:p>
            <a:r>
              <a:rPr lang="en-US" sz="1400" dirty="0"/>
              <a:t>Training set</a:t>
            </a:r>
          </a:p>
        </p:txBody>
      </p:sp>
      <p:cxnSp>
        <p:nvCxnSpPr>
          <p:cNvPr id="11" name="Straight Arrow Connector 10">
            <a:extLst>
              <a:ext uri="{FF2B5EF4-FFF2-40B4-BE49-F238E27FC236}">
                <a16:creationId xmlns:a16="http://schemas.microsoft.com/office/drawing/2014/main" id="{D0BDDA5D-2014-1C3C-A233-5597E74FA3B5}"/>
              </a:ext>
            </a:extLst>
          </p:cNvPr>
          <p:cNvCxnSpPr/>
          <p:nvPr/>
        </p:nvCxnSpPr>
        <p:spPr>
          <a:xfrm>
            <a:off x="3217390" y="2045332"/>
            <a:ext cx="3048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AF03830-CEDD-7057-A36F-6F0C0C5FD867}"/>
              </a:ext>
            </a:extLst>
          </p:cNvPr>
          <p:cNvSpPr txBox="1"/>
          <p:nvPr/>
        </p:nvSpPr>
        <p:spPr>
          <a:xfrm>
            <a:off x="3445990" y="2045334"/>
            <a:ext cx="1447800" cy="307777"/>
          </a:xfrm>
          <a:prstGeom prst="rect">
            <a:avLst/>
          </a:prstGeom>
          <a:noFill/>
        </p:spPr>
        <p:txBody>
          <a:bodyPr wrap="square" rtlCol="0">
            <a:spAutoFit/>
          </a:bodyPr>
          <a:lstStyle/>
          <a:p>
            <a:r>
              <a:rPr lang="en-US" sz="1400" dirty="0"/>
              <a:t>Test set</a:t>
            </a:r>
          </a:p>
        </p:txBody>
      </p:sp>
      <p:sp>
        <p:nvSpPr>
          <p:cNvPr id="13" name="TextBox 12">
            <a:extLst>
              <a:ext uri="{FF2B5EF4-FFF2-40B4-BE49-F238E27FC236}">
                <a16:creationId xmlns:a16="http://schemas.microsoft.com/office/drawing/2014/main" id="{70D8A45A-AD12-4541-395D-1A49697D3089}"/>
              </a:ext>
            </a:extLst>
          </p:cNvPr>
          <p:cNvSpPr txBox="1"/>
          <p:nvPr/>
        </p:nvSpPr>
        <p:spPr>
          <a:xfrm>
            <a:off x="1540990" y="2502534"/>
            <a:ext cx="1323952" cy="646331"/>
          </a:xfrm>
          <a:prstGeom prst="rect">
            <a:avLst/>
          </a:prstGeom>
          <a:noFill/>
        </p:spPr>
        <p:txBody>
          <a:bodyPr wrap="none" rtlCol="0">
            <a:spAutoFit/>
          </a:bodyPr>
          <a:lstStyle/>
          <a:p>
            <a:r>
              <a:rPr lang="en-US" sz="1200" dirty="0"/>
              <a:t>Find features</a:t>
            </a:r>
          </a:p>
          <a:p>
            <a:r>
              <a:rPr lang="en-US" sz="1200" dirty="0"/>
              <a:t>(</a:t>
            </a:r>
            <a:r>
              <a:rPr lang="en-US" sz="1200" dirty="0">
                <a:solidFill>
                  <a:srgbClr val="FF0000"/>
                </a:solidFill>
              </a:rPr>
              <a:t>taxa, genes</a:t>
            </a:r>
            <a:r>
              <a:rPr lang="en-US" sz="1200" dirty="0"/>
              <a:t>)</a:t>
            </a:r>
          </a:p>
          <a:p>
            <a:r>
              <a:rPr lang="en-US" sz="1200" dirty="0"/>
              <a:t>that predict status</a:t>
            </a:r>
          </a:p>
        </p:txBody>
      </p:sp>
      <p:cxnSp>
        <p:nvCxnSpPr>
          <p:cNvPr id="14" name="Straight Arrow Connector 13">
            <a:extLst>
              <a:ext uri="{FF2B5EF4-FFF2-40B4-BE49-F238E27FC236}">
                <a16:creationId xmlns:a16="http://schemas.microsoft.com/office/drawing/2014/main" id="{47C7C30C-A27C-983C-AA1A-3474AA91CE6A}"/>
              </a:ext>
            </a:extLst>
          </p:cNvPr>
          <p:cNvCxnSpPr/>
          <p:nvPr/>
        </p:nvCxnSpPr>
        <p:spPr>
          <a:xfrm>
            <a:off x="2226790" y="3112132"/>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6709F70-C37B-212E-D3E8-4038B3577D03}"/>
              </a:ext>
            </a:extLst>
          </p:cNvPr>
          <p:cNvSpPr txBox="1"/>
          <p:nvPr/>
        </p:nvSpPr>
        <p:spPr>
          <a:xfrm>
            <a:off x="1219963" y="3490157"/>
            <a:ext cx="1786386" cy="307777"/>
          </a:xfrm>
          <a:prstGeom prst="rect">
            <a:avLst/>
          </a:prstGeom>
          <a:noFill/>
        </p:spPr>
        <p:txBody>
          <a:bodyPr wrap="none" rtlCol="0">
            <a:spAutoFit/>
          </a:bodyPr>
          <a:lstStyle/>
          <a:p>
            <a:r>
              <a:rPr lang="en-US" sz="1400" dirty="0"/>
              <a:t>Build statistical model</a:t>
            </a:r>
          </a:p>
        </p:txBody>
      </p:sp>
      <p:cxnSp>
        <p:nvCxnSpPr>
          <p:cNvPr id="16" name="Straight Arrow Connector 15">
            <a:extLst>
              <a:ext uri="{FF2B5EF4-FFF2-40B4-BE49-F238E27FC236}">
                <a16:creationId xmlns:a16="http://schemas.microsoft.com/office/drawing/2014/main" id="{9163EDF0-3375-5175-7968-318D36631D0E}"/>
              </a:ext>
            </a:extLst>
          </p:cNvPr>
          <p:cNvCxnSpPr/>
          <p:nvPr/>
        </p:nvCxnSpPr>
        <p:spPr>
          <a:xfrm>
            <a:off x="3522190" y="2502532"/>
            <a:ext cx="0" cy="167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A0FE58-EC6B-2B0E-2BB6-D3B7B253E138}"/>
              </a:ext>
            </a:extLst>
          </p:cNvPr>
          <p:cNvCxnSpPr/>
          <p:nvPr/>
        </p:nvCxnSpPr>
        <p:spPr>
          <a:xfrm>
            <a:off x="2280449" y="3830942"/>
            <a:ext cx="174943" cy="424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B23F8E5-C4C8-7A9A-50BA-0E2513D0401B}"/>
              </a:ext>
            </a:extLst>
          </p:cNvPr>
          <p:cNvSpPr txBox="1"/>
          <p:nvPr/>
        </p:nvSpPr>
        <p:spPr>
          <a:xfrm>
            <a:off x="2074390" y="4255132"/>
            <a:ext cx="2844946" cy="369332"/>
          </a:xfrm>
          <a:prstGeom prst="rect">
            <a:avLst/>
          </a:prstGeom>
          <a:noFill/>
        </p:spPr>
        <p:txBody>
          <a:bodyPr wrap="none" rtlCol="0">
            <a:spAutoFit/>
          </a:bodyPr>
          <a:lstStyle/>
          <a:p>
            <a:r>
              <a:rPr lang="en-US" dirty="0"/>
              <a:t>Make predictions on test set</a:t>
            </a:r>
          </a:p>
        </p:txBody>
      </p:sp>
      <p:pic>
        <p:nvPicPr>
          <p:cNvPr id="19" name="Picture 4" descr="Image result for roc curves">
            <a:extLst>
              <a:ext uri="{FF2B5EF4-FFF2-40B4-BE49-F238E27FC236}">
                <a16:creationId xmlns:a16="http://schemas.microsoft.com/office/drawing/2014/main" id="{560BAC9D-C416-F32E-07F4-9CE21DA9EA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7375" y="1031181"/>
            <a:ext cx="4191001" cy="389860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D642743-AB2D-34F8-0101-E48BC83750A8}"/>
              </a:ext>
            </a:extLst>
          </p:cNvPr>
          <p:cNvSpPr txBox="1"/>
          <p:nvPr/>
        </p:nvSpPr>
        <p:spPr>
          <a:xfrm>
            <a:off x="5987081" y="5289495"/>
            <a:ext cx="3610284" cy="246221"/>
          </a:xfrm>
          <a:prstGeom prst="rect">
            <a:avLst/>
          </a:prstGeom>
          <a:noFill/>
        </p:spPr>
        <p:txBody>
          <a:bodyPr wrap="none" rtlCol="0">
            <a:spAutoFit/>
          </a:bodyPr>
          <a:lstStyle/>
          <a:p>
            <a:r>
              <a:rPr lang="en-US" sz="1000" dirty="0"/>
              <a:t>Image: http://www.sprawls.org/ppmi2/IMGCHAR/1IMCHAR12.gif</a:t>
            </a:r>
          </a:p>
        </p:txBody>
      </p:sp>
      <p:sp>
        <p:nvSpPr>
          <p:cNvPr id="21" name="TextBox 20">
            <a:extLst>
              <a:ext uri="{FF2B5EF4-FFF2-40B4-BE49-F238E27FC236}">
                <a16:creationId xmlns:a16="http://schemas.microsoft.com/office/drawing/2014/main" id="{14A62837-94FF-7264-A5D0-96E22BDE926C}"/>
              </a:ext>
            </a:extLst>
          </p:cNvPr>
          <p:cNvSpPr txBox="1"/>
          <p:nvPr/>
        </p:nvSpPr>
        <p:spPr>
          <a:xfrm>
            <a:off x="1149790" y="5571928"/>
            <a:ext cx="6391173" cy="646331"/>
          </a:xfrm>
          <a:prstGeom prst="rect">
            <a:avLst/>
          </a:prstGeom>
          <a:noFill/>
        </p:spPr>
        <p:txBody>
          <a:bodyPr wrap="none" rtlCol="0">
            <a:spAutoFit/>
          </a:bodyPr>
          <a:lstStyle/>
          <a:p>
            <a:r>
              <a:rPr lang="en-US" dirty="0"/>
              <a:t>An area under the curve (AUC) of 100 means a perfect classifier</a:t>
            </a:r>
          </a:p>
          <a:p>
            <a:r>
              <a:rPr lang="en-US" dirty="0"/>
              <a:t>An AUC of 50 is as good as guessing at random</a:t>
            </a:r>
          </a:p>
        </p:txBody>
      </p:sp>
    </p:spTree>
    <p:extLst>
      <p:ext uri="{BB962C8B-B14F-4D97-AF65-F5344CB8AC3E}">
        <p14:creationId xmlns:p14="http://schemas.microsoft.com/office/powerpoint/2010/main" val="3895699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5189CE-5902-5B2F-2DC5-87D43EBDE51A}"/>
              </a:ext>
            </a:extLst>
          </p:cNvPr>
          <p:cNvSpPr txBox="1"/>
          <p:nvPr/>
        </p:nvSpPr>
        <p:spPr>
          <a:xfrm>
            <a:off x="3317294" y="300195"/>
            <a:ext cx="3934860" cy="1477328"/>
          </a:xfrm>
          <a:prstGeom prst="rect">
            <a:avLst/>
          </a:prstGeom>
          <a:noFill/>
        </p:spPr>
        <p:txBody>
          <a:bodyPr wrap="none" rtlCol="0">
            <a:spAutoFit/>
          </a:bodyPr>
          <a:lstStyle/>
          <a:p>
            <a:r>
              <a:rPr lang="en-US" dirty="0"/>
              <a:t>I think this design is inherently flawed:</a:t>
            </a:r>
          </a:p>
          <a:p>
            <a:endParaRPr lang="en-US" dirty="0"/>
          </a:p>
          <a:p>
            <a:r>
              <a:rPr lang="en-US" dirty="0"/>
              <a:t>    Different centers</a:t>
            </a:r>
          </a:p>
          <a:p>
            <a:endParaRPr lang="en-US" dirty="0"/>
          </a:p>
          <a:p>
            <a:r>
              <a:rPr lang="en-US" dirty="0"/>
              <a:t> </a:t>
            </a:r>
          </a:p>
        </p:txBody>
      </p:sp>
      <p:cxnSp>
        <p:nvCxnSpPr>
          <p:cNvPr id="6" name="Straight Arrow Connector 5">
            <a:extLst>
              <a:ext uri="{FF2B5EF4-FFF2-40B4-BE49-F238E27FC236}">
                <a16:creationId xmlns:a16="http://schemas.microsoft.com/office/drawing/2014/main" id="{E17A3915-472A-8BC7-1AC4-94FE5C563B68}"/>
              </a:ext>
            </a:extLst>
          </p:cNvPr>
          <p:cNvCxnSpPr/>
          <p:nvPr/>
        </p:nvCxnSpPr>
        <p:spPr>
          <a:xfrm>
            <a:off x="4414574" y="1281972"/>
            <a:ext cx="0" cy="462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FDC3AF0-FD2F-555C-1A28-D1B98F3F1548}"/>
              </a:ext>
            </a:extLst>
          </p:cNvPr>
          <p:cNvSpPr txBox="1"/>
          <p:nvPr/>
        </p:nvSpPr>
        <p:spPr>
          <a:xfrm>
            <a:off x="3268314" y="1855963"/>
            <a:ext cx="2837636" cy="369332"/>
          </a:xfrm>
          <a:prstGeom prst="rect">
            <a:avLst/>
          </a:prstGeom>
          <a:noFill/>
        </p:spPr>
        <p:txBody>
          <a:bodyPr wrap="none" rtlCol="0">
            <a:spAutoFit/>
          </a:bodyPr>
          <a:lstStyle/>
          <a:p>
            <a:r>
              <a:rPr lang="en-US" dirty="0"/>
              <a:t>Batch correction algorithm</a:t>
            </a:r>
          </a:p>
        </p:txBody>
      </p:sp>
      <p:cxnSp>
        <p:nvCxnSpPr>
          <p:cNvPr id="8" name="Straight Arrow Connector 7">
            <a:extLst>
              <a:ext uri="{FF2B5EF4-FFF2-40B4-BE49-F238E27FC236}">
                <a16:creationId xmlns:a16="http://schemas.microsoft.com/office/drawing/2014/main" id="{303B73EC-18FC-FC8D-903F-6874B11851CA}"/>
              </a:ext>
            </a:extLst>
          </p:cNvPr>
          <p:cNvCxnSpPr/>
          <p:nvPr/>
        </p:nvCxnSpPr>
        <p:spPr>
          <a:xfrm>
            <a:off x="4414574" y="2225295"/>
            <a:ext cx="0" cy="462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49C19712-AE76-8A45-2BCB-55B62B2E2447}"/>
              </a:ext>
            </a:extLst>
          </p:cNvPr>
          <p:cNvSpPr txBox="1"/>
          <p:nvPr/>
        </p:nvSpPr>
        <p:spPr>
          <a:xfrm>
            <a:off x="2882731" y="2815631"/>
            <a:ext cx="3753272" cy="646331"/>
          </a:xfrm>
          <a:prstGeom prst="rect">
            <a:avLst/>
          </a:prstGeom>
          <a:noFill/>
        </p:spPr>
        <p:txBody>
          <a:bodyPr wrap="none" rtlCol="0">
            <a:spAutoFit/>
          </a:bodyPr>
          <a:lstStyle/>
          <a:p>
            <a:r>
              <a:rPr lang="en-US" dirty="0"/>
              <a:t>Machine learning on all samples</a:t>
            </a:r>
          </a:p>
          <a:p>
            <a:r>
              <a:rPr lang="en-US" dirty="0"/>
              <a:t>as if they came from the same study</a:t>
            </a:r>
          </a:p>
        </p:txBody>
      </p:sp>
      <p:sp>
        <p:nvSpPr>
          <p:cNvPr id="10" name="TextBox 9">
            <a:extLst>
              <a:ext uri="{FF2B5EF4-FFF2-40B4-BE49-F238E27FC236}">
                <a16:creationId xmlns:a16="http://schemas.microsoft.com/office/drawing/2014/main" id="{B8EA50A9-6AEB-CF87-C084-D5B0B5782255}"/>
              </a:ext>
            </a:extLst>
          </p:cNvPr>
          <p:cNvSpPr txBox="1"/>
          <p:nvPr/>
        </p:nvSpPr>
        <p:spPr>
          <a:xfrm>
            <a:off x="1394234" y="4074062"/>
            <a:ext cx="9516003" cy="2308324"/>
          </a:xfrm>
          <a:prstGeom prst="rect">
            <a:avLst/>
          </a:prstGeom>
          <a:noFill/>
        </p:spPr>
        <p:txBody>
          <a:bodyPr wrap="none" rtlCol="0">
            <a:spAutoFit/>
          </a:bodyPr>
          <a:lstStyle/>
          <a:p>
            <a:r>
              <a:rPr lang="en-US" dirty="0"/>
              <a:t>If the batch correction algorithm fails to perfectly compensate for signal from different centers,</a:t>
            </a:r>
          </a:p>
          <a:p>
            <a:r>
              <a:rPr lang="en-US" dirty="0"/>
              <a:t>and different centers have different kinds of cancer, the machine learning algorithm will</a:t>
            </a:r>
          </a:p>
          <a:p>
            <a:r>
              <a:rPr lang="en-US" dirty="0"/>
              <a:t>produce artifactual results.</a:t>
            </a:r>
          </a:p>
          <a:p>
            <a:endParaRPr lang="en-US" dirty="0"/>
          </a:p>
          <a:p>
            <a:r>
              <a:rPr lang="en-US" dirty="0"/>
              <a:t>(this is presumably (?) what happened in the original paper)</a:t>
            </a:r>
          </a:p>
          <a:p>
            <a:endParaRPr lang="en-US" dirty="0"/>
          </a:p>
          <a:p>
            <a:r>
              <a:rPr lang="en-US" dirty="0"/>
              <a:t>Using different batch correction algorithms does not really fix this problem</a:t>
            </a:r>
          </a:p>
          <a:p>
            <a:r>
              <a:rPr lang="en-US" dirty="0"/>
              <a:t>(a major problem with the arguments used in the rebuttal paper!)</a:t>
            </a:r>
          </a:p>
        </p:txBody>
      </p:sp>
    </p:spTree>
    <p:extLst>
      <p:ext uri="{BB962C8B-B14F-4D97-AF65-F5344CB8AC3E}">
        <p14:creationId xmlns:p14="http://schemas.microsoft.com/office/powerpoint/2010/main" val="1266030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48B96E-E349-3220-AA82-3B9CD14CAB17}"/>
              </a:ext>
            </a:extLst>
          </p:cNvPr>
          <p:cNvPicPr>
            <a:picLocks noChangeAspect="1"/>
          </p:cNvPicPr>
          <p:nvPr/>
        </p:nvPicPr>
        <p:blipFill>
          <a:blip r:embed="rId2"/>
          <a:stretch>
            <a:fillRect/>
          </a:stretch>
        </p:blipFill>
        <p:spPr>
          <a:xfrm>
            <a:off x="347430" y="210165"/>
            <a:ext cx="6934200" cy="3305175"/>
          </a:xfrm>
          <a:prstGeom prst="rect">
            <a:avLst/>
          </a:prstGeom>
        </p:spPr>
      </p:pic>
      <p:cxnSp>
        <p:nvCxnSpPr>
          <p:cNvPr id="7" name="Straight Arrow Connector 6">
            <a:extLst>
              <a:ext uri="{FF2B5EF4-FFF2-40B4-BE49-F238E27FC236}">
                <a16:creationId xmlns:a16="http://schemas.microsoft.com/office/drawing/2014/main" id="{68EFE1F5-5743-29C7-A934-860536F728CE}"/>
              </a:ext>
            </a:extLst>
          </p:cNvPr>
          <p:cNvCxnSpPr/>
          <p:nvPr/>
        </p:nvCxnSpPr>
        <p:spPr>
          <a:xfrm flipV="1">
            <a:off x="887243" y="3048757"/>
            <a:ext cx="199176" cy="9438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81FECA6C-453C-6F56-E535-9A32681B330B}"/>
              </a:ext>
            </a:extLst>
          </p:cNvPr>
          <p:cNvSpPr txBox="1"/>
          <p:nvPr/>
        </p:nvSpPr>
        <p:spPr>
          <a:xfrm>
            <a:off x="347430" y="4065006"/>
            <a:ext cx="9439251" cy="1477328"/>
          </a:xfrm>
          <a:prstGeom prst="rect">
            <a:avLst/>
          </a:prstGeom>
          <a:noFill/>
        </p:spPr>
        <p:txBody>
          <a:bodyPr wrap="none" rtlCol="0">
            <a:spAutoFit/>
          </a:bodyPr>
          <a:lstStyle/>
          <a:p>
            <a:r>
              <a:rPr lang="en-US" dirty="0"/>
              <a:t>Even after “correction there is still some residual variation associated with sequencing center.</a:t>
            </a:r>
          </a:p>
          <a:p>
            <a:r>
              <a:rPr lang="en-US" dirty="0"/>
              <a:t>If sequencing center is associated with caner type, that will be more than enough for a</a:t>
            </a:r>
          </a:p>
          <a:p>
            <a:r>
              <a:rPr lang="en-US" dirty="0"/>
              <a:t>machine learning algorithm to discover, especially one as “flexible” or “tunable” as </a:t>
            </a:r>
          </a:p>
          <a:p>
            <a:r>
              <a:rPr lang="en-US" dirty="0"/>
              <a:t>Stochastic-gradient boosting machine learning…</a:t>
            </a:r>
          </a:p>
          <a:p>
            <a:endParaRPr lang="en-US" dirty="0"/>
          </a:p>
        </p:txBody>
      </p:sp>
      <p:pic>
        <p:nvPicPr>
          <p:cNvPr id="10" name="Picture 9">
            <a:extLst>
              <a:ext uri="{FF2B5EF4-FFF2-40B4-BE49-F238E27FC236}">
                <a16:creationId xmlns:a16="http://schemas.microsoft.com/office/drawing/2014/main" id="{F0F7D0B9-AA07-4250-844E-5F476CC064FA}"/>
              </a:ext>
            </a:extLst>
          </p:cNvPr>
          <p:cNvPicPr>
            <a:picLocks noChangeAspect="1"/>
          </p:cNvPicPr>
          <p:nvPr/>
        </p:nvPicPr>
        <p:blipFill>
          <a:blip r:embed="rId3"/>
          <a:stretch>
            <a:fillRect/>
          </a:stretch>
        </p:blipFill>
        <p:spPr>
          <a:xfrm>
            <a:off x="7208727" y="268127"/>
            <a:ext cx="4008516" cy="3522046"/>
          </a:xfrm>
          <a:prstGeom prst="rect">
            <a:avLst/>
          </a:prstGeom>
        </p:spPr>
      </p:pic>
      <p:cxnSp>
        <p:nvCxnSpPr>
          <p:cNvPr id="12" name="Straight Arrow Connector 11">
            <a:extLst>
              <a:ext uri="{FF2B5EF4-FFF2-40B4-BE49-F238E27FC236}">
                <a16:creationId xmlns:a16="http://schemas.microsoft.com/office/drawing/2014/main" id="{D098D601-DF6E-6FB1-4D95-4F5B272B09E9}"/>
              </a:ext>
            </a:extLst>
          </p:cNvPr>
          <p:cNvCxnSpPr/>
          <p:nvPr/>
        </p:nvCxnSpPr>
        <p:spPr>
          <a:xfrm>
            <a:off x="6753885" y="615636"/>
            <a:ext cx="4074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3092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F1A4AB-E947-EE99-212F-E34268F0C736}"/>
              </a:ext>
            </a:extLst>
          </p:cNvPr>
          <p:cNvSpPr txBox="1"/>
          <p:nvPr/>
        </p:nvSpPr>
        <p:spPr>
          <a:xfrm>
            <a:off x="968721" y="362139"/>
            <a:ext cx="67120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Alternative #1:  Leave one study out machine learning approach </a:t>
            </a:r>
          </a:p>
        </p:txBody>
      </p:sp>
      <p:pic>
        <p:nvPicPr>
          <p:cNvPr id="6" name="Picture 5">
            <a:extLst>
              <a:ext uri="{FF2B5EF4-FFF2-40B4-BE49-F238E27FC236}">
                <a16:creationId xmlns:a16="http://schemas.microsoft.com/office/drawing/2014/main" id="{8B7D19B1-09FA-3C3E-3A0F-4ADBFF98ED31}"/>
              </a:ext>
            </a:extLst>
          </p:cNvPr>
          <p:cNvPicPr>
            <a:picLocks noChangeAspect="1"/>
          </p:cNvPicPr>
          <p:nvPr/>
        </p:nvPicPr>
        <p:blipFill>
          <a:blip r:embed="rId2"/>
          <a:stretch>
            <a:fillRect/>
          </a:stretch>
        </p:blipFill>
        <p:spPr>
          <a:xfrm>
            <a:off x="378718" y="1747837"/>
            <a:ext cx="7429500" cy="3362325"/>
          </a:xfrm>
          <a:prstGeom prst="rect">
            <a:avLst/>
          </a:prstGeom>
        </p:spPr>
      </p:pic>
      <p:sp>
        <p:nvSpPr>
          <p:cNvPr id="7" name="TextBox 6">
            <a:extLst>
              <a:ext uri="{FF2B5EF4-FFF2-40B4-BE49-F238E27FC236}">
                <a16:creationId xmlns:a16="http://schemas.microsoft.com/office/drawing/2014/main" id="{C2150FAE-7A8A-4968-8B44-03ADD988DA91}"/>
              </a:ext>
            </a:extLst>
          </p:cNvPr>
          <p:cNvSpPr txBox="1"/>
          <p:nvPr/>
        </p:nvSpPr>
        <p:spPr>
          <a:xfrm>
            <a:off x="1738265" y="905347"/>
            <a:ext cx="8762079" cy="369332"/>
          </a:xfrm>
          <a:prstGeom prst="rect">
            <a:avLst/>
          </a:prstGeom>
          <a:noFill/>
        </p:spPr>
        <p:txBody>
          <a:bodyPr wrap="none" rtlCol="0">
            <a:spAutoFit/>
          </a:bodyPr>
          <a:lstStyle/>
          <a:p>
            <a:r>
              <a:rPr lang="en-US" dirty="0"/>
              <a:t>Train on all studies but 1 and then test the machine learning model on the left out study</a:t>
            </a:r>
          </a:p>
        </p:txBody>
      </p:sp>
      <p:sp>
        <p:nvSpPr>
          <p:cNvPr id="2" name="TextBox 1">
            <a:extLst>
              <a:ext uri="{FF2B5EF4-FFF2-40B4-BE49-F238E27FC236}">
                <a16:creationId xmlns:a16="http://schemas.microsoft.com/office/drawing/2014/main" id="{5D5C61A8-673A-EE6A-2E6E-B806158BCFA1}"/>
              </a:ext>
            </a:extLst>
          </p:cNvPr>
          <p:cNvSpPr txBox="1"/>
          <p:nvPr/>
        </p:nvSpPr>
        <p:spPr>
          <a:xfrm>
            <a:off x="679013" y="5486400"/>
            <a:ext cx="11075404" cy="923330"/>
          </a:xfrm>
          <a:prstGeom prst="rect">
            <a:avLst/>
          </a:prstGeom>
          <a:noFill/>
        </p:spPr>
        <p:txBody>
          <a:bodyPr wrap="none" rtlCol="0">
            <a:spAutoFit/>
          </a:bodyPr>
          <a:lstStyle/>
          <a:p>
            <a:r>
              <a:rPr lang="en-US" dirty="0"/>
              <a:t>Note that cases and controls have to be in the same study.  </a:t>
            </a:r>
          </a:p>
          <a:p>
            <a:r>
              <a:rPr lang="en-US" dirty="0"/>
              <a:t>You can’t use this approach when cases and controls are from different studies.</a:t>
            </a:r>
          </a:p>
          <a:p>
            <a:r>
              <a:rPr lang="en-US" dirty="0"/>
              <a:t>Probably when cases and controls are from different studies, you should not attempt a classification analysis!</a:t>
            </a:r>
          </a:p>
        </p:txBody>
      </p:sp>
      <p:pic>
        <p:nvPicPr>
          <p:cNvPr id="5" name="Picture 4">
            <a:extLst>
              <a:ext uri="{FF2B5EF4-FFF2-40B4-BE49-F238E27FC236}">
                <a16:creationId xmlns:a16="http://schemas.microsoft.com/office/drawing/2014/main" id="{E0B5501E-2CDD-DEB6-D330-99B2E43F578A}"/>
              </a:ext>
            </a:extLst>
          </p:cNvPr>
          <p:cNvPicPr>
            <a:picLocks noChangeAspect="1"/>
          </p:cNvPicPr>
          <p:nvPr/>
        </p:nvPicPr>
        <p:blipFill>
          <a:blip r:embed="rId3"/>
          <a:stretch>
            <a:fillRect/>
          </a:stretch>
        </p:blipFill>
        <p:spPr>
          <a:xfrm>
            <a:off x="7808218" y="1650917"/>
            <a:ext cx="3884987" cy="1803997"/>
          </a:xfrm>
          <a:prstGeom prst="rect">
            <a:avLst/>
          </a:prstGeom>
        </p:spPr>
      </p:pic>
    </p:spTree>
    <p:extLst>
      <p:ext uri="{BB962C8B-B14F-4D97-AF65-F5344CB8AC3E}">
        <p14:creationId xmlns:p14="http://schemas.microsoft.com/office/powerpoint/2010/main" val="1170654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318</TotalTime>
  <Words>1183</Words>
  <Application>Microsoft Office PowerPoint</Application>
  <PresentationFormat>Widescreen</PresentationFormat>
  <Paragraphs>130</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Fodor</dc:creator>
  <cp:lastModifiedBy>Anthony Fodor</cp:lastModifiedBy>
  <cp:revision>77</cp:revision>
  <dcterms:created xsi:type="dcterms:W3CDTF">2024-11-19T15:55:32Z</dcterms:created>
  <dcterms:modified xsi:type="dcterms:W3CDTF">2024-11-21T05:19:57Z</dcterms:modified>
</cp:coreProperties>
</file>